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58" r:id="rId5"/>
    <p:sldId id="264" r:id="rId6"/>
    <p:sldId id="265" r:id="rId7"/>
    <p:sldId id="266" r:id="rId8"/>
    <p:sldId id="267" r:id="rId9"/>
    <p:sldId id="272" r:id="rId10"/>
    <p:sldId id="268" r:id="rId11"/>
    <p:sldId id="27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Государственное задание, тыс тенге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474109358219461E-2"/>
                  <c:y val="-0.19799914437367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464124356552972E-3"/>
                  <c:y val="-0.23054279209441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743602562678223E-4"/>
                  <c:y val="-0.2671968869130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273858460171094E-2"/>
                  <c:y val="-0.32926441009042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766683331481683E-3"/>
                  <c:y val="-0.36843045631745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38432711456604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697441025071289E-2"/>
                  <c:y val="-0.38169473706901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9394882050142578E-3"/>
                  <c:y val="-0.34220907461360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17313354</c:v>
                </c:pt>
                <c:pt idx="1">
                  <c:v>20783505</c:v>
                </c:pt>
                <c:pt idx="2">
                  <c:v>25834468</c:v>
                </c:pt>
                <c:pt idx="3">
                  <c:v>34939994</c:v>
                </c:pt>
                <c:pt idx="4">
                  <c:v>39099613</c:v>
                </c:pt>
                <c:pt idx="5">
                  <c:v>42871049</c:v>
                </c:pt>
                <c:pt idx="6">
                  <c:v>41359060</c:v>
                </c:pt>
                <c:pt idx="7">
                  <c:v>36881214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857344"/>
        <c:axId val="60863232"/>
        <c:axId val="0"/>
      </c:bar3DChart>
      <c:catAx>
        <c:axId val="608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863232"/>
        <c:crosses val="autoZero"/>
        <c:auto val="1"/>
        <c:lblAlgn val="ctr"/>
        <c:lblOffset val="100"/>
        <c:noMultiLvlLbl val="0"/>
      </c:catAx>
      <c:valAx>
        <c:axId val="608632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085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C0C7A-1BA7-4102-A01E-C6640382673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BEB7E-BD31-4B26-ABD0-1C5C064FB55D}">
      <dgm:prSet phldrT="[Текст]"/>
      <dgm:spPr/>
      <dgm:t>
        <a:bodyPr/>
        <a:lstStyle/>
        <a:p>
          <a:r>
            <a:rPr lang="ru-RU" b="1" i="0" dirty="0" smtClean="0"/>
            <a:t>Публикация </a:t>
          </a:r>
          <a:r>
            <a:rPr lang="ru-RU" b="1" i="0" dirty="0" smtClean="0">
              <a:solidFill>
                <a:schemeClr val="tx1"/>
              </a:solidFill>
            </a:rPr>
            <a:t>позитивных материалов </a:t>
          </a:r>
          <a:r>
            <a:rPr lang="ru-RU" b="1" i="0" dirty="0" smtClean="0"/>
            <a:t>в целях повышения статуса госслужбы, разъяснения прав и обязанностей госслужащих, этики госслужащих.</a:t>
          </a:r>
        </a:p>
        <a:p>
          <a:endParaRPr lang="ru-RU" dirty="0"/>
        </a:p>
      </dgm:t>
    </dgm:pt>
    <dgm:pt modelId="{03291F76-CBFB-40BE-96E5-166D6D725B6D}" type="parTrans" cxnId="{D0D3C387-7B47-4C6A-8121-6D845594307E}">
      <dgm:prSet/>
      <dgm:spPr/>
      <dgm:t>
        <a:bodyPr/>
        <a:lstStyle/>
        <a:p>
          <a:endParaRPr lang="ru-RU"/>
        </a:p>
      </dgm:t>
    </dgm:pt>
    <dgm:pt modelId="{98CA9EB0-EEA3-4F0B-A59B-CF19364D976B}" type="sibTrans" cxnId="{D0D3C387-7B47-4C6A-8121-6D845594307E}">
      <dgm:prSet/>
      <dgm:spPr/>
      <dgm:t>
        <a:bodyPr/>
        <a:lstStyle/>
        <a:p>
          <a:endParaRPr lang="ru-RU"/>
        </a:p>
      </dgm:t>
    </dgm:pt>
    <dgm:pt modelId="{0C6C26A6-3B8C-4D84-93FD-E8817A9A5155}">
      <dgm:prSet phldrT="[Текст]"/>
      <dgm:spPr/>
      <dgm:t>
        <a:bodyPr/>
        <a:lstStyle/>
        <a:p>
          <a:r>
            <a:rPr lang="ru-RU" b="1" i="0" dirty="0" smtClean="0"/>
            <a:t>Обеспечение публикации на веб-сайтах </a:t>
          </a:r>
          <a:r>
            <a:rPr lang="ru-RU" b="1" i="0" dirty="0" smtClean="0">
              <a:solidFill>
                <a:schemeClr val="tx1"/>
              </a:solidFill>
            </a:rPr>
            <a:t>позитивных материалов, пропагандирующих </a:t>
          </a:r>
          <a:r>
            <a:rPr lang="ru-RU" b="1" i="0" dirty="0" smtClean="0"/>
            <a:t>исполнение в области основных направлений Послания </a:t>
          </a:r>
          <a:endParaRPr lang="ru-RU" b="1" i="0" dirty="0"/>
        </a:p>
      </dgm:t>
    </dgm:pt>
    <dgm:pt modelId="{F997A162-A603-49AD-9E08-E72B6CD6E6F4}" type="parTrans" cxnId="{1F4FC79B-7578-49D0-885C-D2FFE25C5712}">
      <dgm:prSet/>
      <dgm:spPr/>
      <dgm:t>
        <a:bodyPr/>
        <a:lstStyle/>
        <a:p>
          <a:endParaRPr lang="ru-RU"/>
        </a:p>
      </dgm:t>
    </dgm:pt>
    <dgm:pt modelId="{A4A28434-5C13-4EA0-8684-2E3D1EF54DF8}" type="sibTrans" cxnId="{1F4FC79B-7578-49D0-885C-D2FFE25C5712}">
      <dgm:prSet/>
      <dgm:spPr/>
      <dgm:t>
        <a:bodyPr/>
        <a:lstStyle/>
        <a:p>
          <a:endParaRPr lang="ru-RU"/>
        </a:p>
      </dgm:t>
    </dgm:pt>
    <dgm:pt modelId="{96EE57BD-AF35-43F0-92C7-8B51864827B1}">
      <dgm:prSet phldrT="[Текст]"/>
      <dgm:spPr/>
      <dgm:t>
        <a:bodyPr/>
        <a:lstStyle/>
        <a:p>
          <a:r>
            <a:rPr lang="ru-RU" b="1" i="0" dirty="0" smtClean="0"/>
            <a:t>Организация работы информационного службы в целях </a:t>
          </a:r>
          <a:r>
            <a:rPr lang="ru-RU" b="1" i="0" dirty="0" smtClean="0">
              <a:solidFill>
                <a:schemeClr val="tx1"/>
              </a:solidFill>
            </a:rPr>
            <a:t>формирования положительного имиджа</a:t>
          </a:r>
          <a:r>
            <a:rPr lang="ru-RU" b="1" i="0" dirty="0" smtClean="0"/>
            <a:t> города </a:t>
          </a:r>
          <a:r>
            <a:rPr lang="ru-RU" b="1" i="0" dirty="0" err="1" smtClean="0"/>
            <a:t>Кызылорда</a:t>
          </a:r>
          <a:r>
            <a:rPr lang="ru-RU" b="1" i="0" dirty="0" smtClean="0"/>
            <a:t>.</a:t>
          </a:r>
        </a:p>
      </dgm:t>
    </dgm:pt>
    <dgm:pt modelId="{3AD82CFD-D79E-45FA-A2A4-1AC868255E65}" type="parTrans" cxnId="{43947557-ADD5-4A93-8BEF-6AA1ACEB6872}">
      <dgm:prSet/>
      <dgm:spPr/>
      <dgm:t>
        <a:bodyPr/>
        <a:lstStyle/>
        <a:p>
          <a:endParaRPr lang="ru-RU"/>
        </a:p>
      </dgm:t>
    </dgm:pt>
    <dgm:pt modelId="{41143C4C-FE83-4F99-B336-530BFAF14133}" type="sibTrans" cxnId="{43947557-ADD5-4A93-8BEF-6AA1ACEB6872}">
      <dgm:prSet/>
      <dgm:spPr/>
      <dgm:t>
        <a:bodyPr/>
        <a:lstStyle/>
        <a:p>
          <a:endParaRPr lang="ru-RU"/>
        </a:p>
      </dgm:t>
    </dgm:pt>
    <dgm:pt modelId="{FA1AC00F-5334-4487-BFF6-4C31D35638D6}">
      <dgm:prSet/>
      <dgm:spPr/>
      <dgm:t>
        <a:bodyPr/>
        <a:lstStyle/>
        <a:p>
          <a:r>
            <a:rPr lang="ru-RU" b="1" i="0" dirty="0" smtClean="0"/>
            <a:t>Публикация материалов, направленных на </a:t>
          </a:r>
          <a:r>
            <a:rPr lang="ru-RU" b="1" i="0" dirty="0" smtClean="0">
              <a:solidFill>
                <a:schemeClr val="tx1"/>
              </a:solidFill>
            </a:rPr>
            <a:t>формирование положительного имиджа </a:t>
          </a:r>
          <a:r>
            <a:rPr lang="ru-RU" b="1" i="0" dirty="0" err="1" smtClean="0"/>
            <a:t>Кызылординской</a:t>
          </a:r>
          <a:r>
            <a:rPr lang="ru-RU" b="1" i="0" dirty="0" smtClean="0"/>
            <a:t> области через республиканские </a:t>
          </a:r>
          <a:endParaRPr lang="ru-RU" b="1" i="0" dirty="0"/>
        </a:p>
      </dgm:t>
    </dgm:pt>
    <dgm:pt modelId="{EDC8B34C-F396-469A-8515-613137B861E4}" type="parTrans" cxnId="{1B2072EA-1D73-4D21-AC68-626F6745CDDE}">
      <dgm:prSet/>
      <dgm:spPr/>
      <dgm:t>
        <a:bodyPr/>
        <a:lstStyle/>
        <a:p>
          <a:endParaRPr lang="ru-RU"/>
        </a:p>
      </dgm:t>
    </dgm:pt>
    <dgm:pt modelId="{94000ADE-55D6-4E9E-BDF6-EA6F63E3BA01}" type="sibTrans" cxnId="{1B2072EA-1D73-4D21-AC68-626F6745CDDE}">
      <dgm:prSet/>
      <dgm:spPr/>
      <dgm:t>
        <a:bodyPr/>
        <a:lstStyle/>
        <a:p>
          <a:endParaRPr lang="ru-RU"/>
        </a:p>
      </dgm:t>
    </dgm:pt>
    <dgm:pt modelId="{1DD2D727-6A23-4C3E-9DDB-383B0F6BCD3B}" type="pres">
      <dgm:prSet presAssocID="{B06C0C7A-1BA7-4102-A01E-C664038267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57C817-1963-4153-95BC-3B015AFBF781}" type="pres">
      <dgm:prSet presAssocID="{299BEB7E-BD31-4B26-ABD0-1C5C064FB55D}" presName="comp" presStyleCnt="0"/>
      <dgm:spPr/>
    </dgm:pt>
    <dgm:pt modelId="{64E79A8B-8492-4EF4-B3DE-70E39499EE2F}" type="pres">
      <dgm:prSet presAssocID="{299BEB7E-BD31-4B26-ABD0-1C5C064FB55D}" presName="box" presStyleLbl="node1" presStyleIdx="0" presStyleCnt="4"/>
      <dgm:spPr/>
      <dgm:t>
        <a:bodyPr/>
        <a:lstStyle/>
        <a:p>
          <a:endParaRPr lang="ru-RU"/>
        </a:p>
      </dgm:t>
    </dgm:pt>
    <dgm:pt modelId="{93E79D06-4D96-42B5-B61C-954015CF4FAF}" type="pres">
      <dgm:prSet presAssocID="{299BEB7E-BD31-4B26-ABD0-1C5C064FB55D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26DE863-9786-4F32-B17C-DF3D842AE929}" type="pres">
      <dgm:prSet presAssocID="{299BEB7E-BD31-4B26-ABD0-1C5C064FB55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67FBA-9067-448B-B334-B4609E961F59}" type="pres">
      <dgm:prSet presAssocID="{98CA9EB0-EEA3-4F0B-A59B-CF19364D976B}" presName="spacer" presStyleCnt="0"/>
      <dgm:spPr/>
    </dgm:pt>
    <dgm:pt modelId="{39AE2442-39C3-4E23-A78E-AFDE41AE4EC6}" type="pres">
      <dgm:prSet presAssocID="{0C6C26A6-3B8C-4D84-93FD-E8817A9A5155}" presName="comp" presStyleCnt="0"/>
      <dgm:spPr/>
    </dgm:pt>
    <dgm:pt modelId="{0CBB720F-EAB3-4017-9F81-665CAC564E31}" type="pres">
      <dgm:prSet presAssocID="{0C6C26A6-3B8C-4D84-93FD-E8817A9A5155}" presName="box" presStyleLbl="node1" presStyleIdx="1" presStyleCnt="4"/>
      <dgm:spPr/>
      <dgm:t>
        <a:bodyPr/>
        <a:lstStyle/>
        <a:p>
          <a:endParaRPr lang="ru-RU"/>
        </a:p>
      </dgm:t>
    </dgm:pt>
    <dgm:pt modelId="{987A8C15-7A0E-4CD7-BC3D-F675D91B5997}" type="pres">
      <dgm:prSet presAssocID="{0C6C26A6-3B8C-4D84-93FD-E8817A9A5155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1D3C6C-1AA4-48BD-A12B-E721EEBACDD8}" type="pres">
      <dgm:prSet presAssocID="{0C6C26A6-3B8C-4D84-93FD-E8817A9A515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1B0AB-D8EB-4E7B-8D10-033B21634777}" type="pres">
      <dgm:prSet presAssocID="{A4A28434-5C13-4EA0-8684-2E3D1EF54DF8}" presName="spacer" presStyleCnt="0"/>
      <dgm:spPr/>
    </dgm:pt>
    <dgm:pt modelId="{75E1E607-5F04-4A90-9B17-CDDEA3A06834}" type="pres">
      <dgm:prSet presAssocID="{96EE57BD-AF35-43F0-92C7-8B51864827B1}" presName="comp" presStyleCnt="0"/>
      <dgm:spPr/>
    </dgm:pt>
    <dgm:pt modelId="{99CE25CB-2567-4D6A-B9DD-FC87AD1423FC}" type="pres">
      <dgm:prSet presAssocID="{96EE57BD-AF35-43F0-92C7-8B51864827B1}" presName="box" presStyleLbl="node1" presStyleIdx="2" presStyleCnt="4"/>
      <dgm:spPr/>
      <dgm:t>
        <a:bodyPr/>
        <a:lstStyle/>
        <a:p>
          <a:endParaRPr lang="ru-RU"/>
        </a:p>
      </dgm:t>
    </dgm:pt>
    <dgm:pt modelId="{EE67E497-3E43-403A-9473-20E249A943BA}" type="pres">
      <dgm:prSet presAssocID="{96EE57BD-AF35-43F0-92C7-8B51864827B1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F856764-9CA2-4557-ABCC-81D8CE1E6812}" type="pres">
      <dgm:prSet presAssocID="{96EE57BD-AF35-43F0-92C7-8B51864827B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852B5-7A15-4838-A839-B97786F72985}" type="pres">
      <dgm:prSet presAssocID="{41143C4C-FE83-4F99-B336-530BFAF14133}" presName="spacer" presStyleCnt="0"/>
      <dgm:spPr/>
    </dgm:pt>
    <dgm:pt modelId="{A0333EC7-0EFC-4AF6-AF09-0E96D720857B}" type="pres">
      <dgm:prSet presAssocID="{FA1AC00F-5334-4487-BFF6-4C31D35638D6}" presName="comp" presStyleCnt="0"/>
      <dgm:spPr/>
    </dgm:pt>
    <dgm:pt modelId="{CA7622C7-AD50-4C6D-9C6E-CFBF2D223478}" type="pres">
      <dgm:prSet presAssocID="{FA1AC00F-5334-4487-BFF6-4C31D35638D6}" presName="box" presStyleLbl="node1" presStyleIdx="3" presStyleCnt="4"/>
      <dgm:spPr/>
      <dgm:t>
        <a:bodyPr/>
        <a:lstStyle/>
        <a:p>
          <a:endParaRPr lang="ru-RU"/>
        </a:p>
      </dgm:t>
    </dgm:pt>
    <dgm:pt modelId="{F3E6D634-C1CD-43BC-9662-06B62005C03B}" type="pres">
      <dgm:prSet presAssocID="{FA1AC00F-5334-4487-BFF6-4C31D35638D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C15F251-CDDC-4E28-807E-A528B4FDE1A3}" type="pres">
      <dgm:prSet presAssocID="{FA1AC00F-5334-4487-BFF6-4C31D35638D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A34F1-4753-4927-B115-6AEEC83AFD81}" type="presOf" srcId="{96EE57BD-AF35-43F0-92C7-8B51864827B1}" destId="{99CE25CB-2567-4D6A-B9DD-FC87AD1423FC}" srcOrd="0" destOrd="0" presId="urn:microsoft.com/office/officeart/2005/8/layout/vList4"/>
    <dgm:cxn modelId="{0194981E-057A-4576-84A9-0F31765CEDE0}" type="presOf" srcId="{B06C0C7A-1BA7-4102-A01E-C6640382673A}" destId="{1DD2D727-6A23-4C3E-9DDB-383B0F6BCD3B}" srcOrd="0" destOrd="0" presId="urn:microsoft.com/office/officeart/2005/8/layout/vList4"/>
    <dgm:cxn modelId="{DEF6C6B4-6E2C-4581-B3CE-58EB90F5CF6A}" type="presOf" srcId="{FA1AC00F-5334-4487-BFF6-4C31D35638D6}" destId="{3C15F251-CDDC-4E28-807E-A528B4FDE1A3}" srcOrd="1" destOrd="0" presId="urn:microsoft.com/office/officeart/2005/8/layout/vList4"/>
    <dgm:cxn modelId="{7D5F0D21-96A8-4847-AF9A-8EFAF259F7F9}" type="presOf" srcId="{96EE57BD-AF35-43F0-92C7-8B51864827B1}" destId="{EF856764-9CA2-4557-ABCC-81D8CE1E6812}" srcOrd="1" destOrd="0" presId="urn:microsoft.com/office/officeart/2005/8/layout/vList4"/>
    <dgm:cxn modelId="{43947557-ADD5-4A93-8BEF-6AA1ACEB6872}" srcId="{B06C0C7A-1BA7-4102-A01E-C6640382673A}" destId="{96EE57BD-AF35-43F0-92C7-8B51864827B1}" srcOrd="2" destOrd="0" parTransId="{3AD82CFD-D79E-45FA-A2A4-1AC868255E65}" sibTransId="{41143C4C-FE83-4F99-B336-530BFAF14133}"/>
    <dgm:cxn modelId="{1F4FC79B-7578-49D0-885C-D2FFE25C5712}" srcId="{B06C0C7A-1BA7-4102-A01E-C6640382673A}" destId="{0C6C26A6-3B8C-4D84-93FD-E8817A9A5155}" srcOrd="1" destOrd="0" parTransId="{F997A162-A603-49AD-9E08-E72B6CD6E6F4}" sibTransId="{A4A28434-5C13-4EA0-8684-2E3D1EF54DF8}"/>
    <dgm:cxn modelId="{1B2072EA-1D73-4D21-AC68-626F6745CDDE}" srcId="{B06C0C7A-1BA7-4102-A01E-C6640382673A}" destId="{FA1AC00F-5334-4487-BFF6-4C31D35638D6}" srcOrd="3" destOrd="0" parTransId="{EDC8B34C-F396-469A-8515-613137B861E4}" sibTransId="{94000ADE-55D6-4E9E-BDF6-EA6F63E3BA01}"/>
    <dgm:cxn modelId="{CF47A3D4-A99D-44DC-A173-7BF0E4E68DC1}" type="presOf" srcId="{FA1AC00F-5334-4487-BFF6-4C31D35638D6}" destId="{CA7622C7-AD50-4C6D-9C6E-CFBF2D223478}" srcOrd="0" destOrd="0" presId="urn:microsoft.com/office/officeart/2005/8/layout/vList4"/>
    <dgm:cxn modelId="{688A59BD-5B44-4952-917A-7F2624D79F71}" type="presOf" srcId="{299BEB7E-BD31-4B26-ABD0-1C5C064FB55D}" destId="{64E79A8B-8492-4EF4-B3DE-70E39499EE2F}" srcOrd="0" destOrd="0" presId="urn:microsoft.com/office/officeart/2005/8/layout/vList4"/>
    <dgm:cxn modelId="{CEB0F145-9140-4821-BEB3-116F5DE2DFCD}" type="presOf" srcId="{0C6C26A6-3B8C-4D84-93FD-E8817A9A5155}" destId="{0CBB720F-EAB3-4017-9F81-665CAC564E31}" srcOrd="0" destOrd="0" presId="urn:microsoft.com/office/officeart/2005/8/layout/vList4"/>
    <dgm:cxn modelId="{D0D3C387-7B47-4C6A-8121-6D845594307E}" srcId="{B06C0C7A-1BA7-4102-A01E-C6640382673A}" destId="{299BEB7E-BD31-4B26-ABD0-1C5C064FB55D}" srcOrd="0" destOrd="0" parTransId="{03291F76-CBFB-40BE-96E5-166D6D725B6D}" sibTransId="{98CA9EB0-EEA3-4F0B-A59B-CF19364D976B}"/>
    <dgm:cxn modelId="{25326F44-B447-4875-8957-E4CA434698FA}" type="presOf" srcId="{299BEB7E-BD31-4B26-ABD0-1C5C064FB55D}" destId="{326DE863-9786-4F32-B17C-DF3D842AE929}" srcOrd="1" destOrd="0" presId="urn:microsoft.com/office/officeart/2005/8/layout/vList4"/>
    <dgm:cxn modelId="{5520562B-3147-45DE-993A-851B44045614}" type="presOf" srcId="{0C6C26A6-3B8C-4D84-93FD-E8817A9A5155}" destId="{611D3C6C-1AA4-48BD-A12B-E721EEBACDD8}" srcOrd="1" destOrd="0" presId="urn:microsoft.com/office/officeart/2005/8/layout/vList4"/>
    <dgm:cxn modelId="{3147D685-C89E-4936-96D5-ABFE2B523DBD}" type="presParOf" srcId="{1DD2D727-6A23-4C3E-9DDB-383B0F6BCD3B}" destId="{1957C817-1963-4153-95BC-3B015AFBF781}" srcOrd="0" destOrd="0" presId="urn:microsoft.com/office/officeart/2005/8/layout/vList4"/>
    <dgm:cxn modelId="{AF9F62D4-C43A-4BE4-A85D-905F0311ED49}" type="presParOf" srcId="{1957C817-1963-4153-95BC-3B015AFBF781}" destId="{64E79A8B-8492-4EF4-B3DE-70E39499EE2F}" srcOrd="0" destOrd="0" presId="urn:microsoft.com/office/officeart/2005/8/layout/vList4"/>
    <dgm:cxn modelId="{DFBEEC73-CA24-4F10-8102-77DECE53A030}" type="presParOf" srcId="{1957C817-1963-4153-95BC-3B015AFBF781}" destId="{93E79D06-4D96-42B5-B61C-954015CF4FAF}" srcOrd="1" destOrd="0" presId="urn:microsoft.com/office/officeart/2005/8/layout/vList4"/>
    <dgm:cxn modelId="{D960EC5C-3C26-4804-88EA-AD357A91A555}" type="presParOf" srcId="{1957C817-1963-4153-95BC-3B015AFBF781}" destId="{326DE863-9786-4F32-B17C-DF3D842AE929}" srcOrd="2" destOrd="0" presId="urn:microsoft.com/office/officeart/2005/8/layout/vList4"/>
    <dgm:cxn modelId="{7C34B44B-A7D9-40FE-88FD-5297BADD0188}" type="presParOf" srcId="{1DD2D727-6A23-4C3E-9DDB-383B0F6BCD3B}" destId="{8F667FBA-9067-448B-B334-B4609E961F59}" srcOrd="1" destOrd="0" presId="urn:microsoft.com/office/officeart/2005/8/layout/vList4"/>
    <dgm:cxn modelId="{00EDDA37-432F-4388-AB21-0B2D45752E99}" type="presParOf" srcId="{1DD2D727-6A23-4C3E-9DDB-383B0F6BCD3B}" destId="{39AE2442-39C3-4E23-A78E-AFDE41AE4EC6}" srcOrd="2" destOrd="0" presId="urn:microsoft.com/office/officeart/2005/8/layout/vList4"/>
    <dgm:cxn modelId="{9ED5AEA0-8C06-4692-B291-14A3FFC5790A}" type="presParOf" srcId="{39AE2442-39C3-4E23-A78E-AFDE41AE4EC6}" destId="{0CBB720F-EAB3-4017-9F81-665CAC564E31}" srcOrd="0" destOrd="0" presId="urn:microsoft.com/office/officeart/2005/8/layout/vList4"/>
    <dgm:cxn modelId="{55C89973-1505-40CA-9555-05A3DA1285FE}" type="presParOf" srcId="{39AE2442-39C3-4E23-A78E-AFDE41AE4EC6}" destId="{987A8C15-7A0E-4CD7-BC3D-F675D91B5997}" srcOrd="1" destOrd="0" presId="urn:microsoft.com/office/officeart/2005/8/layout/vList4"/>
    <dgm:cxn modelId="{33F20A0D-A400-4FA7-99D8-F3CF671CE012}" type="presParOf" srcId="{39AE2442-39C3-4E23-A78E-AFDE41AE4EC6}" destId="{611D3C6C-1AA4-48BD-A12B-E721EEBACDD8}" srcOrd="2" destOrd="0" presId="urn:microsoft.com/office/officeart/2005/8/layout/vList4"/>
    <dgm:cxn modelId="{58AAF0D9-EE7A-4D9E-8833-D42975DDF850}" type="presParOf" srcId="{1DD2D727-6A23-4C3E-9DDB-383B0F6BCD3B}" destId="{74A1B0AB-D8EB-4E7B-8D10-033B21634777}" srcOrd="3" destOrd="0" presId="urn:microsoft.com/office/officeart/2005/8/layout/vList4"/>
    <dgm:cxn modelId="{F7586DF7-58EA-4158-8160-6FCFC8E4BDE6}" type="presParOf" srcId="{1DD2D727-6A23-4C3E-9DDB-383B0F6BCD3B}" destId="{75E1E607-5F04-4A90-9B17-CDDEA3A06834}" srcOrd="4" destOrd="0" presId="urn:microsoft.com/office/officeart/2005/8/layout/vList4"/>
    <dgm:cxn modelId="{669C9F5C-F905-4043-941F-A3D06B384B12}" type="presParOf" srcId="{75E1E607-5F04-4A90-9B17-CDDEA3A06834}" destId="{99CE25CB-2567-4D6A-B9DD-FC87AD1423FC}" srcOrd="0" destOrd="0" presId="urn:microsoft.com/office/officeart/2005/8/layout/vList4"/>
    <dgm:cxn modelId="{30618B6A-B2B6-44DB-91A9-01EDCD6BDC89}" type="presParOf" srcId="{75E1E607-5F04-4A90-9B17-CDDEA3A06834}" destId="{EE67E497-3E43-403A-9473-20E249A943BA}" srcOrd="1" destOrd="0" presId="urn:microsoft.com/office/officeart/2005/8/layout/vList4"/>
    <dgm:cxn modelId="{1A4B48A8-081E-46D9-A6C8-64E38926F81C}" type="presParOf" srcId="{75E1E607-5F04-4A90-9B17-CDDEA3A06834}" destId="{EF856764-9CA2-4557-ABCC-81D8CE1E6812}" srcOrd="2" destOrd="0" presId="urn:microsoft.com/office/officeart/2005/8/layout/vList4"/>
    <dgm:cxn modelId="{F60FD50A-CB64-41D6-AD84-C4016A62516A}" type="presParOf" srcId="{1DD2D727-6A23-4C3E-9DDB-383B0F6BCD3B}" destId="{FB9852B5-7A15-4838-A839-B97786F72985}" srcOrd="5" destOrd="0" presId="urn:microsoft.com/office/officeart/2005/8/layout/vList4"/>
    <dgm:cxn modelId="{E01D8B40-14F6-417B-A33B-4563125CB24F}" type="presParOf" srcId="{1DD2D727-6A23-4C3E-9DDB-383B0F6BCD3B}" destId="{A0333EC7-0EFC-4AF6-AF09-0E96D720857B}" srcOrd="6" destOrd="0" presId="urn:microsoft.com/office/officeart/2005/8/layout/vList4"/>
    <dgm:cxn modelId="{FFD0F931-6EA1-4C32-9D2C-918DF1101264}" type="presParOf" srcId="{A0333EC7-0EFC-4AF6-AF09-0E96D720857B}" destId="{CA7622C7-AD50-4C6D-9C6E-CFBF2D223478}" srcOrd="0" destOrd="0" presId="urn:microsoft.com/office/officeart/2005/8/layout/vList4"/>
    <dgm:cxn modelId="{81E500E7-77C6-4A22-802E-48AB43A500AD}" type="presParOf" srcId="{A0333EC7-0EFC-4AF6-AF09-0E96D720857B}" destId="{F3E6D634-C1CD-43BC-9662-06B62005C03B}" srcOrd="1" destOrd="0" presId="urn:microsoft.com/office/officeart/2005/8/layout/vList4"/>
    <dgm:cxn modelId="{511F7155-27A4-4521-AD74-D0867E52ED5C}" type="presParOf" srcId="{A0333EC7-0EFC-4AF6-AF09-0E96D720857B}" destId="{3C15F251-CDDC-4E28-807E-A528B4FDE1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5A301-D18D-4A42-AFB7-A3F42847E27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74FB496-81FB-42FE-BC11-0CD107D3F4E6}">
      <dgm:prSet phldrT="[Текст]" custT="1"/>
      <dgm:spPr/>
      <dgm:t>
        <a:bodyPr/>
        <a:lstStyle/>
        <a:p>
          <a:r>
            <a:rPr lang="ru-RU" sz="1400" b="1" i="0" dirty="0" smtClean="0"/>
            <a:t>Публикация материалов, формирующих патриотизм и любовь к родине среди подрастающего поколения.</a:t>
          </a:r>
          <a:endParaRPr lang="ru-RU" sz="1400" b="1" i="0" dirty="0"/>
        </a:p>
      </dgm:t>
    </dgm:pt>
    <dgm:pt modelId="{8CD72F0E-2BE6-4273-9C25-762E5CD06CAF}" type="parTrans" cxnId="{6CEE9EFC-4039-4230-BB25-363153E8D5F0}">
      <dgm:prSet/>
      <dgm:spPr/>
      <dgm:t>
        <a:bodyPr/>
        <a:lstStyle/>
        <a:p>
          <a:endParaRPr lang="ru-RU" sz="1400" b="1" i="0"/>
        </a:p>
      </dgm:t>
    </dgm:pt>
    <dgm:pt modelId="{785402C2-59E6-41BB-BFEC-94713B5F90AA}" type="sibTrans" cxnId="{6CEE9EFC-4039-4230-BB25-363153E8D5F0}">
      <dgm:prSet/>
      <dgm:spPr/>
      <dgm:t>
        <a:bodyPr/>
        <a:lstStyle/>
        <a:p>
          <a:endParaRPr lang="ru-RU" sz="1400" b="1" i="0"/>
        </a:p>
      </dgm:t>
    </dgm:pt>
    <dgm:pt modelId="{BBEA059E-A43C-4A8F-940A-729EAFEF1A24}">
      <dgm:prSet phldrT="[Текст]" custT="1"/>
      <dgm:spPr/>
      <dgm:t>
        <a:bodyPr/>
        <a:lstStyle/>
        <a:p>
          <a:r>
            <a:rPr lang="ru-RU" sz="1400" b="1" i="0" dirty="0" smtClean="0"/>
            <a:t>Использование инновационных технологий для развития информационного пространства области путем создания электронной модели мониторинга</a:t>
          </a:r>
        </a:p>
        <a:p>
          <a:endParaRPr lang="ru-RU" sz="1400" b="1" i="0" dirty="0"/>
        </a:p>
      </dgm:t>
    </dgm:pt>
    <dgm:pt modelId="{FFFE7F0B-4046-437A-B874-E6E23FDBF141}" type="parTrans" cxnId="{51626364-2481-4A39-8911-33B8F3111D75}">
      <dgm:prSet/>
      <dgm:spPr/>
      <dgm:t>
        <a:bodyPr/>
        <a:lstStyle/>
        <a:p>
          <a:endParaRPr lang="ru-RU" sz="1400" b="1" i="0"/>
        </a:p>
      </dgm:t>
    </dgm:pt>
    <dgm:pt modelId="{790B0A69-ACE5-403B-A777-DA8C5EC387BB}" type="sibTrans" cxnId="{51626364-2481-4A39-8911-33B8F3111D75}">
      <dgm:prSet/>
      <dgm:spPr/>
      <dgm:t>
        <a:bodyPr/>
        <a:lstStyle/>
        <a:p>
          <a:endParaRPr lang="ru-RU" sz="1400" b="1" i="0"/>
        </a:p>
      </dgm:t>
    </dgm:pt>
    <dgm:pt modelId="{0BF5C8DA-4F36-4585-9814-DC2C4BAB8C9C}">
      <dgm:prSet phldrT="[Текст]" custT="1"/>
      <dgm:spPr/>
      <dgm:t>
        <a:bodyPr/>
        <a:lstStyle/>
        <a:p>
          <a:r>
            <a:rPr lang="ru-RU" sz="1400" b="1" i="0" dirty="0" smtClean="0"/>
            <a:t>Анализ общественно-политического состояния, настроения общества через социальные сети</a:t>
          </a:r>
          <a:endParaRPr lang="ru-RU" sz="1400" b="1" i="0" dirty="0"/>
        </a:p>
      </dgm:t>
    </dgm:pt>
    <dgm:pt modelId="{566E188B-499D-4D90-B334-7F105A0363D2}" type="parTrans" cxnId="{FA972F08-C2DB-4EA6-8759-CC75D43DAE9F}">
      <dgm:prSet/>
      <dgm:spPr/>
      <dgm:t>
        <a:bodyPr/>
        <a:lstStyle/>
        <a:p>
          <a:endParaRPr lang="ru-RU" sz="1400" b="1" i="0"/>
        </a:p>
      </dgm:t>
    </dgm:pt>
    <dgm:pt modelId="{E6B2E2F1-81C5-49A0-A75F-EBF2BCF4E09B}" type="sibTrans" cxnId="{FA972F08-C2DB-4EA6-8759-CC75D43DAE9F}">
      <dgm:prSet/>
      <dgm:spPr/>
      <dgm:t>
        <a:bodyPr/>
        <a:lstStyle/>
        <a:p>
          <a:endParaRPr lang="ru-RU" sz="1400" b="1" i="0"/>
        </a:p>
      </dgm:t>
    </dgm:pt>
    <dgm:pt modelId="{BC99813A-0648-4DF3-9717-483C130AE3E5}">
      <dgm:prSet custT="1"/>
      <dgm:spPr/>
      <dgm:t>
        <a:bodyPr/>
        <a:lstStyle/>
        <a:p>
          <a:r>
            <a:rPr lang="ru-RU" sz="1400" b="1" i="0" dirty="0" smtClean="0"/>
            <a:t>Обеспечение публикаций позитивных материалов о проделанной работе области по реализаций Государственной программы по противодействию религиозному экстремизму и терроризму в РК на 2013-2017 годы</a:t>
          </a:r>
          <a:endParaRPr lang="ru-RU" sz="1400" b="1" i="0" dirty="0"/>
        </a:p>
      </dgm:t>
    </dgm:pt>
    <dgm:pt modelId="{B8ABA9B9-FF13-454F-A145-FDAEA8E8ECC6}" type="parTrans" cxnId="{A19A7661-339F-4878-881E-935A2DE5B5F9}">
      <dgm:prSet/>
      <dgm:spPr/>
      <dgm:t>
        <a:bodyPr/>
        <a:lstStyle/>
        <a:p>
          <a:endParaRPr lang="ru-RU" sz="1400" b="1" i="0"/>
        </a:p>
      </dgm:t>
    </dgm:pt>
    <dgm:pt modelId="{AB8F8F0D-D4C1-4DDA-88E2-D3BBBCFC7B6B}" type="sibTrans" cxnId="{A19A7661-339F-4878-881E-935A2DE5B5F9}">
      <dgm:prSet/>
      <dgm:spPr/>
      <dgm:t>
        <a:bodyPr/>
        <a:lstStyle/>
        <a:p>
          <a:endParaRPr lang="ru-RU" sz="1400" b="1" i="0"/>
        </a:p>
      </dgm:t>
    </dgm:pt>
    <dgm:pt modelId="{182F155A-A3A4-4C56-B8C1-E84D22AE604B}" type="pres">
      <dgm:prSet presAssocID="{41D5A301-D18D-4A42-AFB7-A3F42847E271}" presName="linearFlow" presStyleCnt="0">
        <dgm:presLayoutVars>
          <dgm:dir/>
          <dgm:resizeHandles val="exact"/>
        </dgm:presLayoutVars>
      </dgm:prSet>
      <dgm:spPr/>
    </dgm:pt>
    <dgm:pt modelId="{074283D4-860A-4172-802B-5AF5B9C1EA50}" type="pres">
      <dgm:prSet presAssocID="{974FB496-81FB-42FE-BC11-0CD107D3F4E6}" presName="composite" presStyleCnt="0"/>
      <dgm:spPr/>
    </dgm:pt>
    <dgm:pt modelId="{A2C77548-BC0F-4873-8BFB-52A79CBCF70C}" type="pres">
      <dgm:prSet presAssocID="{974FB496-81FB-42FE-BC11-0CD107D3F4E6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B79F8D1-AE45-43F8-81A3-AE7DB1E7B4F5}" type="pres">
      <dgm:prSet presAssocID="{974FB496-81FB-42FE-BC11-0CD107D3F4E6}" presName="txShp" presStyleLbl="node1" presStyleIdx="0" presStyleCnt="4" custLinFactNeighborX="476" custLinFactNeighborY="-6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49D06-CFE5-412A-B755-B0152C752BF9}" type="pres">
      <dgm:prSet presAssocID="{785402C2-59E6-41BB-BFEC-94713B5F90AA}" presName="spacing" presStyleCnt="0"/>
      <dgm:spPr/>
    </dgm:pt>
    <dgm:pt modelId="{14DA238C-8357-4BDD-8A2D-A215B0B68493}" type="pres">
      <dgm:prSet presAssocID="{BBEA059E-A43C-4A8F-940A-729EAFEF1A24}" presName="composite" presStyleCnt="0"/>
      <dgm:spPr/>
    </dgm:pt>
    <dgm:pt modelId="{D74C4B97-A134-440D-B199-AD176F5CF583}" type="pres">
      <dgm:prSet presAssocID="{BBEA059E-A43C-4A8F-940A-729EAFEF1A24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30C704-881F-4356-AA2F-D223D1D37CDC}" type="pres">
      <dgm:prSet presAssocID="{BBEA059E-A43C-4A8F-940A-729EAFEF1A24}" presName="txShp" presStyleLbl="node1" presStyleIdx="1" presStyleCnt="4" custScaleY="15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12F4F-BE71-43C4-B937-F0A11BE419B5}" type="pres">
      <dgm:prSet presAssocID="{790B0A69-ACE5-403B-A777-DA8C5EC387BB}" presName="spacing" presStyleCnt="0"/>
      <dgm:spPr/>
    </dgm:pt>
    <dgm:pt modelId="{CB37F52C-6E24-46FD-8B1E-65B65D3581D4}" type="pres">
      <dgm:prSet presAssocID="{0BF5C8DA-4F36-4585-9814-DC2C4BAB8C9C}" presName="composite" presStyleCnt="0"/>
      <dgm:spPr/>
    </dgm:pt>
    <dgm:pt modelId="{86C5B267-69A1-44DF-9F80-61B2E49F5AD9}" type="pres">
      <dgm:prSet presAssocID="{0BF5C8DA-4F36-4585-9814-DC2C4BAB8C9C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D196ADB-F166-4D5D-A834-BBD226833040}" type="pres">
      <dgm:prSet presAssocID="{0BF5C8DA-4F36-4585-9814-DC2C4BAB8C9C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A7F6A-C3D5-4099-A229-F75A8B9D2DDF}" type="pres">
      <dgm:prSet presAssocID="{E6B2E2F1-81C5-49A0-A75F-EBF2BCF4E09B}" presName="spacing" presStyleCnt="0"/>
      <dgm:spPr/>
    </dgm:pt>
    <dgm:pt modelId="{27E6F937-5391-46C5-B6FA-0D120E5EC469}" type="pres">
      <dgm:prSet presAssocID="{BC99813A-0648-4DF3-9717-483C130AE3E5}" presName="composite" presStyleCnt="0"/>
      <dgm:spPr/>
    </dgm:pt>
    <dgm:pt modelId="{0ADAA13C-9F77-443F-80A0-43CD37E54E92}" type="pres">
      <dgm:prSet presAssocID="{BC99813A-0648-4DF3-9717-483C130AE3E5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32A948E-C94E-4C6A-A65F-68843C4D7626}" type="pres">
      <dgm:prSet presAssocID="{BC99813A-0648-4DF3-9717-483C130AE3E5}" presName="txShp" presStyleLbl="node1" presStyleIdx="3" presStyleCnt="4" custScaleY="166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C241FB-C83A-4569-950F-71DEAB5DB4A2}" type="presOf" srcId="{BBEA059E-A43C-4A8F-940A-729EAFEF1A24}" destId="{C230C704-881F-4356-AA2F-D223D1D37CDC}" srcOrd="0" destOrd="0" presId="urn:microsoft.com/office/officeart/2005/8/layout/vList3"/>
    <dgm:cxn modelId="{A19A7661-339F-4878-881E-935A2DE5B5F9}" srcId="{41D5A301-D18D-4A42-AFB7-A3F42847E271}" destId="{BC99813A-0648-4DF3-9717-483C130AE3E5}" srcOrd="3" destOrd="0" parTransId="{B8ABA9B9-FF13-454F-A145-FDAEA8E8ECC6}" sibTransId="{AB8F8F0D-D4C1-4DDA-88E2-D3BBBCFC7B6B}"/>
    <dgm:cxn modelId="{D1669B02-A71B-459B-B4A7-AF1B48C2D465}" type="presOf" srcId="{974FB496-81FB-42FE-BC11-0CD107D3F4E6}" destId="{DB79F8D1-AE45-43F8-81A3-AE7DB1E7B4F5}" srcOrd="0" destOrd="0" presId="urn:microsoft.com/office/officeart/2005/8/layout/vList3"/>
    <dgm:cxn modelId="{FA972F08-C2DB-4EA6-8759-CC75D43DAE9F}" srcId="{41D5A301-D18D-4A42-AFB7-A3F42847E271}" destId="{0BF5C8DA-4F36-4585-9814-DC2C4BAB8C9C}" srcOrd="2" destOrd="0" parTransId="{566E188B-499D-4D90-B334-7F105A0363D2}" sibTransId="{E6B2E2F1-81C5-49A0-A75F-EBF2BCF4E09B}"/>
    <dgm:cxn modelId="{6CEE9EFC-4039-4230-BB25-363153E8D5F0}" srcId="{41D5A301-D18D-4A42-AFB7-A3F42847E271}" destId="{974FB496-81FB-42FE-BC11-0CD107D3F4E6}" srcOrd="0" destOrd="0" parTransId="{8CD72F0E-2BE6-4273-9C25-762E5CD06CAF}" sibTransId="{785402C2-59E6-41BB-BFEC-94713B5F90AA}"/>
    <dgm:cxn modelId="{D965B22B-EE22-4B6E-A3A8-1ADA93BEC4E2}" type="presOf" srcId="{0BF5C8DA-4F36-4585-9814-DC2C4BAB8C9C}" destId="{0D196ADB-F166-4D5D-A834-BBD226833040}" srcOrd="0" destOrd="0" presId="urn:microsoft.com/office/officeart/2005/8/layout/vList3"/>
    <dgm:cxn modelId="{51626364-2481-4A39-8911-33B8F3111D75}" srcId="{41D5A301-D18D-4A42-AFB7-A3F42847E271}" destId="{BBEA059E-A43C-4A8F-940A-729EAFEF1A24}" srcOrd="1" destOrd="0" parTransId="{FFFE7F0B-4046-437A-B874-E6E23FDBF141}" sibTransId="{790B0A69-ACE5-403B-A777-DA8C5EC387BB}"/>
    <dgm:cxn modelId="{BDDC255E-D18A-40C8-8B96-FAC6E9C0D13D}" type="presOf" srcId="{BC99813A-0648-4DF3-9717-483C130AE3E5}" destId="{332A948E-C94E-4C6A-A65F-68843C4D7626}" srcOrd="0" destOrd="0" presId="urn:microsoft.com/office/officeart/2005/8/layout/vList3"/>
    <dgm:cxn modelId="{999FD33D-0EDC-4C69-8DC6-BEEEB4016065}" type="presOf" srcId="{41D5A301-D18D-4A42-AFB7-A3F42847E271}" destId="{182F155A-A3A4-4C56-B8C1-E84D22AE604B}" srcOrd="0" destOrd="0" presId="urn:microsoft.com/office/officeart/2005/8/layout/vList3"/>
    <dgm:cxn modelId="{8DB41298-1FD5-40A6-9F1C-1F61C32694DF}" type="presParOf" srcId="{182F155A-A3A4-4C56-B8C1-E84D22AE604B}" destId="{074283D4-860A-4172-802B-5AF5B9C1EA50}" srcOrd="0" destOrd="0" presId="urn:microsoft.com/office/officeart/2005/8/layout/vList3"/>
    <dgm:cxn modelId="{40925836-28D8-4356-9BEB-3C1FBC37B52B}" type="presParOf" srcId="{074283D4-860A-4172-802B-5AF5B9C1EA50}" destId="{A2C77548-BC0F-4873-8BFB-52A79CBCF70C}" srcOrd="0" destOrd="0" presId="urn:microsoft.com/office/officeart/2005/8/layout/vList3"/>
    <dgm:cxn modelId="{5F9079E8-C364-4DCC-8658-BD3AF64E375C}" type="presParOf" srcId="{074283D4-860A-4172-802B-5AF5B9C1EA50}" destId="{DB79F8D1-AE45-43F8-81A3-AE7DB1E7B4F5}" srcOrd="1" destOrd="0" presId="urn:microsoft.com/office/officeart/2005/8/layout/vList3"/>
    <dgm:cxn modelId="{8B09ACD0-D400-438B-8B0C-19696B34B5BC}" type="presParOf" srcId="{182F155A-A3A4-4C56-B8C1-E84D22AE604B}" destId="{97A49D06-CFE5-412A-B755-B0152C752BF9}" srcOrd="1" destOrd="0" presId="urn:microsoft.com/office/officeart/2005/8/layout/vList3"/>
    <dgm:cxn modelId="{89E74E64-DDAF-4822-980C-03614E2C6872}" type="presParOf" srcId="{182F155A-A3A4-4C56-B8C1-E84D22AE604B}" destId="{14DA238C-8357-4BDD-8A2D-A215B0B68493}" srcOrd="2" destOrd="0" presId="urn:microsoft.com/office/officeart/2005/8/layout/vList3"/>
    <dgm:cxn modelId="{3F37D522-48C9-4F52-B7B5-D04555E1DB15}" type="presParOf" srcId="{14DA238C-8357-4BDD-8A2D-A215B0B68493}" destId="{D74C4B97-A134-440D-B199-AD176F5CF583}" srcOrd="0" destOrd="0" presId="urn:microsoft.com/office/officeart/2005/8/layout/vList3"/>
    <dgm:cxn modelId="{0E42AEE0-9AAA-4A5F-89BC-432A469B46C4}" type="presParOf" srcId="{14DA238C-8357-4BDD-8A2D-A215B0B68493}" destId="{C230C704-881F-4356-AA2F-D223D1D37CDC}" srcOrd="1" destOrd="0" presId="urn:microsoft.com/office/officeart/2005/8/layout/vList3"/>
    <dgm:cxn modelId="{7203C1D6-DBE5-4F20-880A-C59CB573D68A}" type="presParOf" srcId="{182F155A-A3A4-4C56-B8C1-E84D22AE604B}" destId="{B2412F4F-BE71-43C4-B937-F0A11BE419B5}" srcOrd="3" destOrd="0" presId="urn:microsoft.com/office/officeart/2005/8/layout/vList3"/>
    <dgm:cxn modelId="{4DCB9B84-5303-4824-94E1-9E3B1B2F02EE}" type="presParOf" srcId="{182F155A-A3A4-4C56-B8C1-E84D22AE604B}" destId="{CB37F52C-6E24-46FD-8B1E-65B65D3581D4}" srcOrd="4" destOrd="0" presId="urn:microsoft.com/office/officeart/2005/8/layout/vList3"/>
    <dgm:cxn modelId="{E94817E7-A8BC-4FEB-AA29-0FDE43A991C4}" type="presParOf" srcId="{CB37F52C-6E24-46FD-8B1E-65B65D3581D4}" destId="{86C5B267-69A1-44DF-9F80-61B2E49F5AD9}" srcOrd="0" destOrd="0" presId="urn:microsoft.com/office/officeart/2005/8/layout/vList3"/>
    <dgm:cxn modelId="{9A41FEB2-5335-4587-8F94-0774F1243650}" type="presParOf" srcId="{CB37F52C-6E24-46FD-8B1E-65B65D3581D4}" destId="{0D196ADB-F166-4D5D-A834-BBD226833040}" srcOrd="1" destOrd="0" presId="urn:microsoft.com/office/officeart/2005/8/layout/vList3"/>
    <dgm:cxn modelId="{D33567B4-D7D5-4D5C-B28E-9DBE783DCED2}" type="presParOf" srcId="{182F155A-A3A4-4C56-B8C1-E84D22AE604B}" destId="{F0FA7F6A-C3D5-4099-A229-F75A8B9D2DDF}" srcOrd="5" destOrd="0" presId="urn:microsoft.com/office/officeart/2005/8/layout/vList3"/>
    <dgm:cxn modelId="{C76D8D4E-3197-4017-A1E9-1F46E7FD4BF3}" type="presParOf" srcId="{182F155A-A3A4-4C56-B8C1-E84D22AE604B}" destId="{27E6F937-5391-46C5-B6FA-0D120E5EC469}" srcOrd="6" destOrd="0" presId="urn:microsoft.com/office/officeart/2005/8/layout/vList3"/>
    <dgm:cxn modelId="{32362F83-1366-4514-85D3-47CD259DA956}" type="presParOf" srcId="{27E6F937-5391-46C5-B6FA-0D120E5EC469}" destId="{0ADAA13C-9F77-443F-80A0-43CD37E54E92}" srcOrd="0" destOrd="0" presId="urn:microsoft.com/office/officeart/2005/8/layout/vList3"/>
    <dgm:cxn modelId="{8BD3E42E-D3D3-40F6-8CA5-9F94C7C80514}" type="presParOf" srcId="{27E6F937-5391-46C5-B6FA-0D120E5EC469}" destId="{332A948E-C94E-4C6A-A65F-68843C4D76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79A8B-8492-4EF4-B3DE-70E39499EE2F}">
      <dsp:nvSpPr>
        <dsp:cNvPr id="0" name=""/>
        <dsp:cNvSpPr/>
      </dsp:nvSpPr>
      <dsp:spPr>
        <a:xfrm>
          <a:off x="0" y="0"/>
          <a:ext cx="7200799" cy="98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Публикация </a:t>
          </a:r>
          <a:r>
            <a:rPr lang="ru-RU" sz="1400" b="1" i="0" kern="1200" dirty="0" smtClean="0">
              <a:solidFill>
                <a:schemeClr val="tx1"/>
              </a:solidFill>
            </a:rPr>
            <a:t>позитивных материалов </a:t>
          </a:r>
          <a:r>
            <a:rPr lang="ru-RU" sz="1400" b="1" i="0" kern="1200" dirty="0" smtClean="0"/>
            <a:t>в целях повышения статуса госслужбы, разъяснения прав и обязанностей госслужащих, этики госслужащих.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538903" y="0"/>
        <a:ext cx="5661896" cy="987437"/>
      </dsp:txXfrm>
    </dsp:sp>
    <dsp:sp modelId="{93E79D06-4D96-42B5-B61C-954015CF4FAF}">
      <dsp:nvSpPr>
        <dsp:cNvPr id="0" name=""/>
        <dsp:cNvSpPr/>
      </dsp:nvSpPr>
      <dsp:spPr>
        <a:xfrm>
          <a:off x="98743" y="98743"/>
          <a:ext cx="1440160" cy="7899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B720F-EAB3-4017-9F81-665CAC564E31}">
      <dsp:nvSpPr>
        <dsp:cNvPr id="0" name=""/>
        <dsp:cNvSpPr/>
      </dsp:nvSpPr>
      <dsp:spPr>
        <a:xfrm>
          <a:off x="0" y="1086181"/>
          <a:ext cx="7200799" cy="98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Обеспечение публикации на веб-сайтах </a:t>
          </a:r>
          <a:r>
            <a:rPr lang="ru-RU" sz="1400" b="1" i="0" kern="1200" dirty="0" smtClean="0">
              <a:solidFill>
                <a:schemeClr val="tx1"/>
              </a:solidFill>
            </a:rPr>
            <a:t>позитивных материалов, пропагандирующих </a:t>
          </a:r>
          <a:r>
            <a:rPr lang="ru-RU" sz="1400" b="1" i="0" kern="1200" dirty="0" smtClean="0"/>
            <a:t>исполнение в области основных направлений Послания </a:t>
          </a:r>
          <a:endParaRPr lang="ru-RU" sz="1400" b="1" i="0" kern="1200" dirty="0"/>
        </a:p>
      </dsp:txBody>
      <dsp:txXfrm>
        <a:off x="1538903" y="1086181"/>
        <a:ext cx="5661896" cy="987437"/>
      </dsp:txXfrm>
    </dsp:sp>
    <dsp:sp modelId="{987A8C15-7A0E-4CD7-BC3D-F675D91B5997}">
      <dsp:nvSpPr>
        <dsp:cNvPr id="0" name=""/>
        <dsp:cNvSpPr/>
      </dsp:nvSpPr>
      <dsp:spPr>
        <a:xfrm>
          <a:off x="98743" y="1184925"/>
          <a:ext cx="1440160" cy="7899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E25CB-2567-4D6A-B9DD-FC87AD1423FC}">
      <dsp:nvSpPr>
        <dsp:cNvPr id="0" name=""/>
        <dsp:cNvSpPr/>
      </dsp:nvSpPr>
      <dsp:spPr>
        <a:xfrm>
          <a:off x="0" y="2172363"/>
          <a:ext cx="7200799" cy="98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Организация работы информационного службы в целях </a:t>
          </a:r>
          <a:r>
            <a:rPr lang="ru-RU" sz="1400" b="1" i="0" kern="1200" dirty="0" smtClean="0">
              <a:solidFill>
                <a:schemeClr val="tx1"/>
              </a:solidFill>
            </a:rPr>
            <a:t>формирования положительного имиджа</a:t>
          </a:r>
          <a:r>
            <a:rPr lang="ru-RU" sz="1400" b="1" i="0" kern="1200" dirty="0" smtClean="0"/>
            <a:t> города </a:t>
          </a:r>
          <a:r>
            <a:rPr lang="ru-RU" sz="1400" b="1" i="0" kern="1200" dirty="0" err="1" smtClean="0"/>
            <a:t>Кызылорда</a:t>
          </a:r>
          <a:r>
            <a:rPr lang="ru-RU" sz="1400" b="1" i="0" kern="1200" dirty="0" smtClean="0"/>
            <a:t>.</a:t>
          </a:r>
        </a:p>
      </dsp:txBody>
      <dsp:txXfrm>
        <a:off x="1538903" y="2172363"/>
        <a:ext cx="5661896" cy="987437"/>
      </dsp:txXfrm>
    </dsp:sp>
    <dsp:sp modelId="{EE67E497-3E43-403A-9473-20E249A943BA}">
      <dsp:nvSpPr>
        <dsp:cNvPr id="0" name=""/>
        <dsp:cNvSpPr/>
      </dsp:nvSpPr>
      <dsp:spPr>
        <a:xfrm>
          <a:off x="98743" y="2271107"/>
          <a:ext cx="1440160" cy="7899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622C7-AD50-4C6D-9C6E-CFBF2D223478}">
      <dsp:nvSpPr>
        <dsp:cNvPr id="0" name=""/>
        <dsp:cNvSpPr/>
      </dsp:nvSpPr>
      <dsp:spPr>
        <a:xfrm>
          <a:off x="0" y="3258544"/>
          <a:ext cx="7200799" cy="98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Публикация материалов, направленных на </a:t>
          </a:r>
          <a:r>
            <a:rPr lang="ru-RU" sz="1400" b="1" i="0" kern="1200" dirty="0" smtClean="0">
              <a:solidFill>
                <a:schemeClr val="tx1"/>
              </a:solidFill>
            </a:rPr>
            <a:t>формирование положительного имиджа </a:t>
          </a:r>
          <a:r>
            <a:rPr lang="ru-RU" sz="1400" b="1" i="0" kern="1200" dirty="0" err="1" smtClean="0"/>
            <a:t>Кызылординской</a:t>
          </a:r>
          <a:r>
            <a:rPr lang="ru-RU" sz="1400" b="1" i="0" kern="1200" dirty="0" smtClean="0"/>
            <a:t> области через республиканские </a:t>
          </a:r>
          <a:endParaRPr lang="ru-RU" sz="1400" b="1" i="0" kern="1200" dirty="0"/>
        </a:p>
      </dsp:txBody>
      <dsp:txXfrm>
        <a:off x="1538903" y="3258544"/>
        <a:ext cx="5661896" cy="987437"/>
      </dsp:txXfrm>
    </dsp:sp>
    <dsp:sp modelId="{F3E6D634-C1CD-43BC-9662-06B62005C03B}">
      <dsp:nvSpPr>
        <dsp:cNvPr id="0" name=""/>
        <dsp:cNvSpPr/>
      </dsp:nvSpPr>
      <dsp:spPr>
        <a:xfrm>
          <a:off x="98743" y="3357288"/>
          <a:ext cx="1440160" cy="7899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9F8D1-AE45-43F8-81A3-AE7DB1E7B4F5}">
      <dsp:nvSpPr>
        <dsp:cNvPr id="0" name=""/>
        <dsp:cNvSpPr/>
      </dsp:nvSpPr>
      <dsp:spPr>
        <a:xfrm rot="10800000">
          <a:off x="1618376" y="0"/>
          <a:ext cx="5602582" cy="7221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3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Публикация материалов, формирующих патриотизм и любовь к родине среди подрастающего поколения.</a:t>
          </a:r>
          <a:endParaRPr lang="ru-RU" sz="1400" b="1" i="0" kern="1200" dirty="0"/>
        </a:p>
      </dsp:txBody>
      <dsp:txXfrm rot="10800000">
        <a:off x="1798907" y="0"/>
        <a:ext cx="5422051" cy="722125"/>
      </dsp:txXfrm>
    </dsp:sp>
    <dsp:sp modelId="{A2C77548-BC0F-4873-8BFB-52A79CBCF70C}">
      <dsp:nvSpPr>
        <dsp:cNvPr id="0" name=""/>
        <dsp:cNvSpPr/>
      </dsp:nvSpPr>
      <dsp:spPr>
        <a:xfrm>
          <a:off x="1230645" y="2374"/>
          <a:ext cx="722125" cy="72212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0C704-881F-4356-AA2F-D223D1D37CDC}">
      <dsp:nvSpPr>
        <dsp:cNvPr id="0" name=""/>
        <dsp:cNvSpPr/>
      </dsp:nvSpPr>
      <dsp:spPr>
        <a:xfrm rot="10800000">
          <a:off x="1591708" y="940060"/>
          <a:ext cx="5602582" cy="1093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3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Использование инновационных технологий для развития информационного пространства области путем создания электронной модели мониторинга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kern="1200" dirty="0"/>
        </a:p>
      </dsp:txBody>
      <dsp:txXfrm rot="10800000">
        <a:off x="1865097" y="940060"/>
        <a:ext cx="5329193" cy="1093558"/>
      </dsp:txXfrm>
    </dsp:sp>
    <dsp:sp modelId="{D74C4B97-A134-440D-B199-AD176F5CF583}">
      <dsp:nvSpPr>
        <dsp:cNvPr id="0" name=""/>
        <dsp:cNvSpPr/>
      </dsp:nvSpPr>
      <dsp:spPr>
        <a:xfrm>
          <a:off x="1230645" y="1125776"/>
          <a:ext cx="722125" cy="72212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96ADB-F166-4D5D-A834-BBD226833040}">
      <dsp:nvSpPr>
        <dsp:cNvPr id="0" name=""/>
        <dsp:cNvSpPr/>
      </dsp:nvSpPr>
      <dsp:spPr>
        <a:xfrm rot="10800000">
          <a:off x="1591708" y="2249178"/>
          <a:ext cx="5602582" cy="7221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3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Анализ общественно-политического состояния, настроения общества через социальные сети</a:t>
          </a:r>
          <a:endParaRPr lang="ru-RU" sz="1400" b="1" i="0" kern="1200" dirty="0"/>
        </a:p>
      </dsp:txBody>
      <dsp:txXfrm rot="10800000">
        <a:off x="1772239" y="2249178"/>
        <a:ext cx="5422051" cy="722125"/>
      </dsp:txXfrm>
    </dsp:sp>
    <dsp:sp modelId="{86C5B267-69A1-44DF-9F80-61B2E49F5AD9}">
      <dsp:nvSpPr>
        <dsp:cNvPr id="0" name=""/>
        <dsp:cNvSpPr/>
      </dsp:nvSpPr>
      <dsp:spPr>
        <a:xfrm>
          <a:off x="1230645" y="2249178"/>
          <a:ext cx="722125" cy="72212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A948E-C94E-4C6A-A65F-68843C4D7626}">
      <dsp:nvSpPr>
        <dsp:cNvPr id="0" name=""/>
        <dsp:cNvSpPr/>
      </dsp:nvSpPr>
      <dsp:spPr>
        <a:xfrm rot="10800000">
          <a:off x="1591708" y="3186864"/>
          <a:ext cx="5602582" cy="12032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43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Обеспечение публикаций позитивных материалов о проделанной работе области по реализаций Государственной программы по противодействию религиозному экстремизму и терроризму в РК на 2013-2017 годы</a:t>
          </a:r>
          <a:endParaRPr lang="ru-RU" sz="1400" b="1" i="0" kern="1200" dirty="0"/>
        </a:p>
      </dsp:txBody>
      <dsp:txXfrm rot="10800000">
        <a:off x="1892520" y="3186864"/>
        <a:ext cx="5301770" cy="1203249"/>
      </dsp:txXfrm>
    </dsp:sp>
    <dsp:sp modelId="{0ADAA13C-9F77-443F-80A0-43CD37E54E92}">
      <dsp:nvSpPr>
        <dsp:cNvPr id="0" name=""/>
        <dsp:cNvSpPr/>
      </dsp:nvSpPr>
      <dsp:spPr>
        <a:xfrm>
          <a:off x="1230645" y="3427425"/>
          <a:ext cx="722125" cy="72212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D367E3-A0CF-496F-8333-2D818D8A0CCA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728F3C-E3FB-4102-9CEF-977CF911D9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828800"/>
          </a:xfrm>
        </p:spPr>
        <p:txBody>
          <a:bodyPr>
            <a:normAutofit/>
          </a:bodyPr>
          <a:lstStyle/>
          <a:p>
            <a:r>
              <a:rPr lang="ru-RU" sz="3200" dirty="0"/>
              <a:t>АКТУАЛЬНЫЕ </a:t>
            </a:r>
            <a:r>
              <a:rPr lang="ru-RU" sz="3200" dirty="0" smtClean="0"/>
              <a:t>ЦИФРЫ </a:t>
            </a:r>
            <a:r>
              <a:rPr lang="ru-RU" sz="3200" dirty="0"/>
              <a:t>И ФАКТЫ ГОСЗАКАЗА В СМИ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216" y="4725144"/>
            <a:ext cx="8099240" cy="93610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Оф «Правовой медиа-центр</a:t>
            </a:r>
            <a:r>
              <a:rPr lang="ru-RU" dirty="0" smtClean="0"/>
              <a:t>»</a:t>
            </a:r>
            <a:endParaRPr lang="ru-RU" dirty="0"/>
          </a:p>
          <a:p>
            <a:pPr algn="l"/>
            <a:r>
              <a:rPr lang="ru-RU" dirty="0"/>
              <a:t>Диана </a:t>
            </a:r>
            <a:r>
              <a:rPr lang="ru-RU" dirty="0" err="1" smtClean="0"/>
              <a:t>Окремова</a:t>
            </a:r>
            <a:endParaRPr lang="ru-RU" dirty="0"/>
          </a:p>
          <a:p>
            <a:pPr algn="l"/>
            <a:r>
              <a:rPr lang="ru-RU" dirty="0"/>
              <a:t>2017</a:t>
            </a:r>
          </a:p>
          <a:p>
            <a:endParaRPr lang="ru-RU" dirty="0"/>
          </a:p>
        </p:txBody>
      </p:sp>
      <p:pic>
        <p:nvPicPr>
          <p:cNvPr id="3074" name="Picture 2" descr="Лог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26" y="5766395"/>
            <a:ext cx="5857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39" y="5871170"/>
            <a:ext cx="85195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LOGO_OSCE_Astana_RU_LOGOTYPE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71170"/>
            <a:ext cx="3257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9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КОМПАНИИ-УНИВЕРСАЛЫ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27813"/>
              </p:ext>
            </p:extLst>
          </p:nvPr>
        </p:nvGraphicFramePr>
        <p:xfrm>
          <a:off x="395536" y="548681"/>
          <a:ext cx="8136903" cy="4510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533182">
                <a:tc>
                  <a:txBody>
                    <a:bodyPr/>
                    <a:lstStyle/>
                    <a:p>
                      <a:r>
                        <a:rPr lang="ru-RU" sz="1400" i="0" dirty="0" smtClean="0"/>
                        <a:t>Компания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 smtClean="0"/>
                        <a:t>лот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Описание деятельности</a:t>
                      </a:r>
                      <a:endParaRPr lang="ru-RU" sz="1400" dirty="0"/>
                    </a:p>
                  </a:txBody>
                  <a:tcPr/>
                </a:tc>
              </a:tr>
              <a:tr h="1272765">
                <a:tc>
                  <a:txBody>
                    <a:bodyPr/>
                    <a:lstStyle/>
                    <a:p>
                      <a:r>
                        <a:rPr lang="ru-RU" sz="1400" i="0" dirty="0" smtClean="0"/>
                        <a:t>ТОО </a:t>
                      </a:r>
                      <a:r>
                        <a:rPr lang="en-US" sz="1400" i="0" dirty="0" smtClean="0"/>
                        <a:t>KAZCOMMSERVICE</a:t>
                      </a:r>
                      <a:r>
                        <a:rPr lang="ru-RU" sz="1400" i="0" dirty="0" smtClean="0"/>
                        <a:t> 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0" dirty="0" smtClean="0"/>
                        <a:t>Организация и проведение информационно-разъяснительных мероприятий по вопросам религий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cap="all" dirty="0" smtClean="0"/>
                        <a:t>ОПТОВАЯ ТОРГОВЛЯ ШИРОКИМ АССОРТИМЕНТОМ ТОВАРОВ БЕЗ КАКОЙ-ЛИБО КОНКРЕТИЗАЦИИ</a:t>
                      </a:r>
                      <a:endParaRPr lang="ru-RU" sz="1400" dirty="0"/>
                    </a:p>
                  </a:txBody>
                  <a:tcPr/>
                </a:tc>
              </a:tr>
              <a:tr h="10673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ТОО </a:t>
                      </a:r>
                      <a:r>
                        <a:rPr lang="en-US" sz="1400" dirty="0" smtClean="0"/>
                        <a:t>SAIRAM-SKY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проведение государственной информационной политики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Деятельность в области архитектуры, инженерных изысканий, технических испытаний и анализа</a:t>
                      </a: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4472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ИП </a:t>
                      </a:r>
                      <a:r>
                        <a:rPr lang="ru-RU" sz="1400" dirty="0" err="1" smtClean="0"/>
                        <a:t>Тылысбаев</a:t>
                      </a:r>
                      <a:r>
                        <a:rPr lang="ru-RU" sz="1400" dirty="0" smtClean="0"/>
                        <a:t> К. Т.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Услуги по подготовке и размещению информационных материалов в телевидении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Услуги почтовые, связанные с письмами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1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5184576"/>
          </a:xfrm>
        </p:spPr>
        <p:txBody>
          <a:bodyPr>
            <a:normAutofit fontScale="85000" lnSpcReduction="20000"/>
          </a:bodyPr>
          <a:lstStyle/>
          <a:p>
            <a:r>
              <a:rPr lang="ru-RU" sz="2400" i="1" dirty="0" smtClean="0"/>
              <a:t>«Мы </a:t>
            </a:r>
            <a:r>
              <a:rPr lang="ru-RU" sz="2400" i="1" dirty="0"/>
              <a:t>говорим, что движемся к стандартам ОЭСР, стремимся к 30 развитым государствам мира. У этих стран есть еще один, самый главный стандарт – ежедневная открытость Правительства и всех его членов для </a:t>
            </a:r>
            <a:r>
              <a:rPr lang="ru-RU" sz="2400" i="1" dirty="0" smtClean="0"/>
              <a:t>общества»</a:t>
            </a:r>
          </a:p>
          <a:p>
            <a:endParaRPr lang="ru-RU" sz="2400" i="1" dirty="0"/>
          </a:p>
          <a:p>
            <a:r>
              <a:rPr lang="ru-RU" sz="2400" i="1" dirty="0" smtClean="0"/>
              <a:t>Нурсултан Назарбаев</a:t>
            </a:r>
          </a:p>
          <a:p>
            <a:endParaRPr lang="ru-RU" sz="2400" i="1" dirty="0" smtClean="0"/>
          </a:p>
          <a:p>
            <a:r>
              <a:rPr lang="ru-RU" sz="2400" i="1" dirty="0"/>
              <a:t>96. Обеспечение ОНЛАЙН-доступности СТАТИСТИЧЕСКИХ БАЗ ДАННЫХ ЦЕНТРАЛЬНЫХ ГОСУДАРСТВЕННЫХ ОРГАНОВ. Вся бюджетная и консолидированная финансовая отчетность, результаты внешнего финансового аудита, итоги оценки эффективности государственной политики, результаты общественной оценки качества государственных услуг, отчет об исполнении республиканского и местного бюджетов БУДУТ ПУБЛИКОВАТЬСЯ</a:t>
            </a:r>
            <a:r>
              <a:rPr lang="ru-RU" sz="2400" i="1" dirty="0" smtClean="0"/>
              <a:t>.</a:t>
            </a:r>
          </a:p>
          <a:p>
            <a:endParaRPr lang="ru-RU" sz="2400" i="1" dirty="0"/>
          </a:p>
          <a:p>
            <a:r>
              <a:rPr lang="ru-RU" sz="2400" i="1" dirty="0" smtClean="0"/>
              <a:t>100 конкретных шагов</a:t>
            </a:r>
          </a:p>
          <a:p>
            <a:endParaRPr lang="ru-RU" sz="2400" i="1" dirty="0" smtClean="0"/>
          </a:p>
          <a:p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76471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www.lmc.kz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48657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5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05156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600" b="1" dirty="0"/>
              <a:t>Государственная информационная </a:t>
            </a:r>
            <a:r>
              <a:rPr lang="ru-RU" sz="2600" b="1" dirty="0" smtClean="0"/>
              <a:t>политика (ГИП)</a:t>
            </a:r>
            <a:r>
              <a:rPr lang="ru-RU" sz="2600" dirty="0"/>
              <a:t> — комплекс политических, правовых, экономических, социально-культурных и организационных мероприятий государства, направленный на обеспечение конституционного права граждан на доступ к </a:t>
            </a:r>
            <a:r>
              <a:rPr lang="ru-RU" sz="2600" dirty="0" smtClean="0"/>
              <a:t>информации</a:t>
            </a:r>
          </a:p>
          <a:p>
            <a:pPr marL="0" indent="0">
              <a:buNone/>
            </a:pPr>
            <a:endParaRPr lang="ru-RU" sz="2600" dirty="0" smtClean="0"/>
          </a:p>
          <a:p>
            <a:r>
              <a:rPr lang="ru-RU" sz="2600" dirty="0" smtClean="0"/>
              <a:t>Особая </a:t>
            </a:r>
            <a:r>
              <a:rPr lang="ru-RU" sz="2600" dirty="0"/>
              <a:t>сфера жизнедеятельности людей, связанная с воспроизводством и распространением информации, удовлетворяющей интересы государства и гражданского общества, и направленная на обеспечение творческого, конструктивного диалога между ними и их </a:t>
            </a:r>
            <a:r>
              <a:rPr lang="ru-RU" sz="2600" dirty="0" smtClean="0"/>
              <a:t>представителями</a:t>
            </a:r>
          </a:p>
          <a:p>
            <a:endParaRPr lang="ru-RU" dirty="0" smtClean="0"/>
          </a:p>
          <a:p>
            <a:r>
              <a:rPr lang="ru-RU" dirty="0" smtClean="0"/>
              <a:t>Википедия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9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ГИП 2013-2017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44929603"/>
              </p:ext>
            </p:extLst>
          </p:nvPr>
        </p:nvGraphicFramePr>
        <p:xfrm>
          <a:off x="179512" y="692696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29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7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ОБЩАЯ СУММА ПО АКИМАТАМ – 10,6 МЛРД ТЕНГЕ</a:t>
            </a:r>
            <a:endParaRPr lang="ru-RU" sz="2000" dirty="0"/>
          </a:p>
        </p:txBody>
      </p:sp>
      <p:pic>
        <p:nvPicPr>
          <p:cNvPr id="1026" name="Picture 2" descr="C:\Users\Diana\Desktop\госзаказ карта регионо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8396"/>
            <a:ext cx="8636179" cy="57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1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iana\Desktop\топ 10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8" y="404664"/>
            <a:ext cx="8295974" cy="591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ata_recovery\новый комп\диск д\рабочее\госзаказ\2017\астана-0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60432" cy="599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2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ata_recovery\новый комп\диск д\рабочее\госзаказ\2017\алматы-0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56895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661824"/>
          </a:xfrm>
        </p:spPr>
        <p:txBody>
          <a:bodyPr/>
          <a:lstStyle/>
          <a:p>
            <a:r>
              <a:rPr lang="ru-RU" dirty="0" smtClean="0"/>
              <a:t>НАИМЕНОВАНИЯ ЛОТОВ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6130799"/>
              </p:ext>
            </p:extLst>
          </p:nvPr>
        </p:nvGraphicFramePr>
        <p:xfrm>
          <a:off x="899592" y="692696"/>
          <a:ext cx="72008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4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13176"/>
            <a:ext cx="8183880" cy="805840"/>
          </a:xfrm>
        </p:spPr>
        <p:txBody>
          <a:bodyPr/>
          <a:lstStyle/>
          <a:p>
            <a:r>
              <a:rPr lang="ru-RU" dirty="0" smtClean="0"/>
              <a:t>НАИМЕНОВАНИЯ ЛОТОВ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54611678"/>
              </p:ext>
            </p:extLst>
          </p:nvPr>
        </p:nvGraphicFramePr>
        <p:xfrm>
          <a:off x="179512" y="692696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3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1494</TotalTime>
  <Words>318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АКТУАЛЬНЫЕ ЦИФРЫ И ФАКТЫ ГОСЗАКАЗА В СМИ </vt:lpstr>
      <vt:lpstr>ЧТО ЭТО?</vt:lpstr>
      <vt:lpstr>ИСТОРИЯ ГИП 2013-2017</vt:lpstr>
      <vt:lpstr>ОБЩАЯ СУММА ПО АКИМАТАМ – 10,6 МЛРД ТЕНГЕ</vt:lpstr>
      <vt:lpstr>Презентация PowerPoint</vt:lpstr>
      <vt:lpstr>Презентация PowerPoint</vt:lpstr>
      <vt:lpstr>Презентация PowerPoint</vt:lpstr>
      <vt:lpstr>НАИМЕНОВАНИЯ ЛОТОВ</vt:lpstr>
      <vt:lpstr>НАИМЕНОВАНИЯ ЛОТОВ</vt:lpstr>
      <vt:lpstr>КОМПАНИИ-УНИВЕРСАЛЫ</vt:lpstr>
      <vt:lpstr>Презентация PowerPoint</vt:lpstr>
      <vt:lpstr>www.lmc.kz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Diana</dc:creator>
  <cp:lastModifiedBy>Diana</cp:lastModifiedBy>
  <cp:revision>35</cp:revision>
  <dcterms:created xsi:type="dcterms:W3CDTF">2017-02-28T05:34:50Z</dcterms:created>
  <dcterms:modified xsi:type="dcterms:W3CDTF">2017-03-01T16:37:46Z</dcterms:modified>
</cp:coreProperties>
</file>