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309" r:id="rId4"/>
    <p:sldId id="286" r:id="rId5"/>
    <p:sldId id="323" r:id="rId6"/>
    <p:sldId id="322" r:id="rId7"/>
    <p:sldId id="292" r:id="rId8"/>
    <p:sldId id="321" r:id="rId9"/>
    <p:sldId id="330" r:id="rId10"/>
    <p:sldId id="327" r:id="rId11"/>
    <p:sldId id="328" r:id="rId12"/>
    <p:sldId id="329" r:id="rId13"/>
    <p:sldId id="331" r:id="rId14"/>
    <p:sldId id="326" r:id="rId15"/>
    <p:sldId id="284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0929"/>
  </p:normalViewPr>
  <p:slideViewPr>
    <p:cSldViewPr>
      <p:cViewPr varScale="1">
        <p:scale>
          <a:sx n="120" d="100"/>
          <a:sy n="120" d="100"/>
        </p:scale>
        <p:origin x="184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41857A7-08E3-4351-A20F-24595D748DBE}" type="slidenum">
              <a:rPr lang="en-GB" altLang="et-EE"/>
              <a:pPr>
                <a:defRPr/>
              </a:pPr>
              <a:t>‹#›</a:t>
            </a:fld>
            <a:endParaRPr lang="en-GB" alt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8C7156-61FE-4F5B-8251-5978B28BB156}" type="slidenum">
              <a:rPr lang="en-GB" altLang="et-EE" smtClean="0"/>
              <a:pPr/>
              <a:t>1</a:t>
            </a:fld>
            <a:endParaRPr lang="en-GB" altLang="et-EE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A7E02-A480-46B4-A30C-4830BFD6C1F9}" type="slidenum">
              <a:rPr lang="en-US" altLang="et-EE"/>
              <a:pPr>
                <a:defRPr/>
              </a:pPr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7D089-DDFD-421E-AB50-285D5D4C536B}" type="slidenum">
              <a:rPr lang="en-US" altLang="et-EE"/>
              <a:pPr>
                <a:defRPr/>
              </a:pPr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E06A0-5CD3-4283-92B3-B8D4D3D952B3}" type="slidenum">
              <a:rPr lang="en-US" altLang="et-EE"/>
              <a:pPr>
                <a:defRPr/>
              </a:pPr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04154-40E3-47D1-AF18-9CCAA583EA2A}" type="slidenum">
              <a:rPr lang="en-US" altLang="et-EE"/>
              <a:pPr>
                <a:defRPr/>
              </a:pPr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A5EB6-ADE5-407E-B532-37941A779A74}" type="slidenum">
              <a:rPr lang="en-US" altLang="et-EE"/>
              <a:pPr>
                <a:defRPr/>
              </a:pPr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F9ACD0-55C0-41F2-933C-8519C0548047}" type="slidenum">
              <a:rPr lang="en-US" altLang="et-EE"/>
              <a:pPr>
                <a:defRPr/>
              </a:pPr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A1BF4-A948-4625-8083-541E1229A1E9}" type="slidenum">
              <a:rPr lang="en-US" altLang="et-EE"/>
              <a:pPr>
                <a:defRPr/>
              </a:pPr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03D4B-5B8F-421B-A769-258FE18C523E}" type="slidenum">
              <a:rPr lang="en-US" altLang="et-EE"/>
              <a:pPr>
                <a:defRPr/>
              </a:pPr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2796C-E8AD-4E11-8DE9-A93DCDA0FF3E}" type="slidenum">
              <a:rPr lang="en-US" altLang="et-EE"/>
              <a:pPr>
                <a:defRPr/>
              </a:pPr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96A6-3430-4C06-9E22-66BA88052B30}" type="slidenum">
              <a:rPr lang="en-US" altLang="et-EE"/>
              <a:pPr>
                <a:defRPr/>
              </a:pPr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5EE3B-2858-4649-8541-A02BFFAB154F}" type="slidenum">
              <a:rPr lang="en-US" altLang="et-EE"/>
              <a:pPr>
                <a:defRPr/>
              </a:pPr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T_ylanurk.jpg                                                001AACE3 Kaarel_HD                      C06AC327: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4521200" y="0"/>
            <a:ext cx="4622800" cy="321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t-EE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t-EE"/>
              <a:t>Click to edit Master text styles</a:t>
            </a:r>
          </a:p>
          <a:p>
            <a:pPr lvl="1"/>
            <a:r>
              <a:rPr lang="en-US" altLang="et-EE"/>
              <a:t>Second level</a:t>
            </a:r>
          </a:p>
          <a:p>
            <a:pPr lvl="2"/>
            <a:r>
              <a:rPr lang="en-US" altLang="et-EE"/>
              <a:t>Third level</a:t>
            </a:r>
          </a:p>
          <a:p>
            <a:pPr lvl="3"/>
            <a:r>
              <a:rPr lang="en-US" altLang="et-EE"/>
              <a:t>Fourth level</a:t>
            </a:r>
          </a:p>
          <a:p>
            <a:pPr lvl="4"/>
            <a:r>
              <a:rPr lang="en-US" altLang="et-EE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E76DB2C-3BBE-40B4-B5ED-BAAD66A3CF95}" type="slidenum">
              <a:rPr lang="en-US" altLang="et-EE"/>
              <a:pPr>
                <a:defRPr/>
              </a:pPr>
              <a:t>‹#›</a:t>
            </a:fld>
            <a:endParaRPr lang="en-US" alt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Tarmu.Tammerk@err.e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&#10;PPT_algus.jpg                                                  001AACE3 Kaarel_HD                      C06AC327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638" y="6350"/>
            <a:ext cx="9144000" cy="684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ru-RU" altLang="et-EE" dirty="0"/>
              <a:t>Общественное финансирование СМИ</a:t>
            </a:r>
            <a:r>
              <a:rPr lang="et-EE" altLang="et-EE" dirty="0"/>
              <a:t>. O</a:t>
            </a:r>
            <a:r>
              <a:rPr lang="ru-RU" dirty="0"/>
              <a:t>пыт</a:t>
            </a:r>
            <a:r>
              <a:rPr lang="et-EE" dirty="0"/>
              <a:t> </a:t>
            </a:r>
            <a:r>
              <a:rPr lang="ru-RU" dirty="0"/>
              <a:t>Европы</a:t>
            </a:r>
            <a:r>
              <a:rPr lang="et-EE" dirty="0"/>
              <a:t>. </a:t>
            </a:r>
            <a:endParaRPr lang="et-EE" altLang="et-EE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ru-RU" altLang="et-EE" dirty="0"/>
              <a:t>		Тарму Таммерк</a:t>
            </a:r>
            <a:endParaRPr lang="et-EE" altLang="et-EE" dirty="0"/>
          </a:p>
          <a:p>
            <a:pPr algn="l" eaLnBrk="1" hangingPunct="1"/>
            <a:r>
              <a:rPr lang="ru-RU" altLang="et-EE" dirty="0"/>
              <a:t>Омбудсмен по СМИ, Эстонское общественное вещание</a:t>
            </a:r>
            <a:r>
              <a:rPr lang="et-EE" altLang="et-EE" dirty="0"/>
              <a:t>; </a:t>
            </a:r>
            <a:r>
              <a:rPr lang="ru-RU" dirty="0"/>
              <a:t>член правления</a:t>
            </a:r>
            <a:r>
              <a:rPr lang="ru-RU" altLang="et-EE" dirty="0"/>
              <a:t> организации медиаомбудсменов</a:t>
            </a:r>
            <a:r>
              <a:rPr lang="et-EE" altLang="et-EE" dirty="0"/>
              <a:t> </a:t>
            </a:r>
          </a:p>
          <a:p>
            <a:pPr algn="l" eaLnBrk="1" hangingPunct="1"/>
            <a:r>
              <a:rPr lang="ru-RU" dirty="0"/>
              <a:t>Астана, 2 марта 2017</a:t>
            </a:r>
            <a:endParaRPr lang="et-EE" altLang="et-E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t-EE"/>
              <a:t>Как обеспечить независимость общественной службы СМИ</a:t>
            </a:r>
            <a:endParaRPr lang="et-EE" altLang="et-EE"/>
          </a:p>
        </p:txBody>
      </p:sp>
      <p:sp>
        <p:nvSpPr>
          <p:cNvPr id="8195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et-EE"/>
              <a:t>Общественная служба СМИ не такая, как </a:t>
            </a:r>
            <a:r>
              <a:rPr lang="et-EE" altLang="et-EE"/>
              <a:t> „</a:t>
            </a:r>
            <a:r>
              <a:rPr lang="ru-RU" altLang="et-EE"/>
              <a:t>правительственные СМИ</a:t>
            </a:r>
            <a:r>
              <a:rPr lang="et-EE" altLang="et-EE"/>
              <a:t>“ or „</a:t>
            </a:r>
            <a:r>
              <a:rPr lang="ru-RU" altLang="et-EE"/>
              <a:t>государственные СМИ</a:t>
            </a:r>
            <a:r>
              <a:rPr lang="et-EE" altLang="et-EE"/>
              <a:t>“</a:t>
            </a:r>
          </a:p>
          <a:p>
            <a:r>
              <a:rPr lang="ru-RU" altLang="et-EE"/>
              <a:t>Внести принципы редакторской независимости в закон по общественной службе СМИ</a:t>
            </a:r>
          </a:p>
          <a:p>
            <a:r>
              <a:rPr lang="ru-RU" altLang="et-EE"/>
              <a:t>Создать механизм редакторской независимости в общественной службе СМИ</a:t>
            </a:r>
            <a:endParaRPr lang="et-EE" altLang="et-E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t-EE"/>
              <a:t>Механизм независимости в общественной службе СМИ</a:t>
            </a:r>
            <a:endParaRPr lang="et-EE" altLang="et-EE"/>
          </a:p>
        </p:txBody>
      </p:sp>
      <p:sp>
        <p:nvSpPr>
          <p:cNvPr id="9219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et-EE" dirty="0"/>
              <a:t>Главный редактор и генеральный директор должны быть независимы от политического давления.</a:t>
            </a:r>
          </a:p>
          <a:p>
            <a:r>
              <a:rPr lang="ru-RU" altLang="et-EE" dirty="0"/>
              <a:t>Наблюдательный совет общественной службы СМИ не вмешивается в редакторские решения</a:t>
            </a:r>
            <a:r>
              <a:rPr lang="et-EE" altLang="et-EE" dirty="0"/>
              <a:t> </a:t>
            </a:r>
            <a:endParaRPr lang="ru-RU" altLang="et-EE" dirty="0"/>
          </a:p>
          <a:p>
            <a:r>
              <a:rPr lang="ru-RU" altLang="et-EE" dirty="0"/>
              <a:t>Создание должности омбудсмена</a:t>
            </a:r>
          </a:p>
          <a:p>
            <a:r>
              <a:rPr lang="ru-RU" altLang="et-EE" dirty="0"/>
              <a:t>Омбудсмен расссматривает жалобы и отклики публики</a:t>
            </a:r>
            <a:endParaRPr lang="et-EE" altLang="et-EE" dirty="0"/>
          </a:p>
          <a:p>
            <a:endParaRPr lang="et-EE" altLang="et-E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t-EE"/>
              <a:t>Омбудсмен</a:t>
            </a:r>
            <a:r>
              <a:rPr lang="et-EE" altLang="et-EE"/>
              <a:t>: </a:t>
            </a:r>
          </a:p>
        </p:txBody>
      </p:sp>
      <p:sp>
        <p:nvSpPr>
          <p:cNvPr id="1024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et-EE"/>
              <a:t>Омбудсмен расссматривает жалобы и отклики публики</a:t>
            </a:r>
            <a:endParaRPr lang="et-EE" altLang="et-EE"/>
          </a:p>
          <a:p>
            <a:r>
              <a:rPr lang="ru-RU" altLang="et-EE"/>
              <a:t>Следит за исполнением общественной службой СМИ этического кодекса </a:t>
            </a:r>
          </a:p>
          <a:p>
            <a:r>
              <a:rPr lang="ru-RU" altLang="et-EE"/>
              <a:t>Защищает независимость журналистов от нападок политических или деловых кругов </a:t>
            </a:r>
            <a:endParaRPr lang="et-EE" altLang="et-EE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et-EE"/>
              <a:t>Омбудсмен работает публично</a:t>
            </a:r>
            <a:r>
              <a:rPr lang="et-EE" altLang="et-EE"/>
              <a:t> – </a:t>
            </a:r>
            <a:r>
              <a:rPr lang="ru-RU" altLang="et-EE"/>
              <a:t>его</a:t>
            </a:r>
            <a:r>
              <a:rPr lang="et-EE" altLang="et-EE"/>
              <a:t>/</a:t>
            </a:r>
            <a:r>
              <a:rPr lang="ru-RU" altLang="et-EE"/>
              <a:t>её</a:t>
            </a:r>
            <a:r>
              <a:rPr lang="et-EE" altLang="et-EE"/>
              <a:t>  </a:t>
            </a:r>
            <a:r>
              <a:rPr lang="ru-RU" altLang="et-EE"/>
              <a:t>решения открыты для общества на вебсайте общественной службы СМИ</a:t>
            </a:r>
            <a:endParaRPr lang="et-EE" altLang="et-EE"/>
          </a:p>
          <a:p>
            <a:endParaRPr lang="et-EE"/>
          </a:p>
        </p:txBody>
      </p:sp>
      <p:sp>
        <p:nvSpPr>
          <p:cNvPr id="11267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t-EE"/>
              <a:t>Омбудсмен</a:t>
            </a:r>
            <a:r>
              <a:rPr lang="et-EE" altLang="et-EE"/>
              <a:t>, II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t-EE"/>
              <a:t>Как обеспечить независимость журналистов</a:t>
            </a:r>
            <a:endParaRPr lang="et-EE" altLang="et-EE"/>
          </a:p>
        </p:txBody>
      </p:sp>
      <p:sp>
        <p:nvSpPr>
          <p:cNvPr id="1536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et-EE"/>
              <a:t>Журналистские решения должны быть вынесены редакцией. Правительство или фонд, оказывающие медийной организации финансовую поддержку, не должны влиять на ежедневные журналистские решения.</a:t>
            </a:r>
            <a:endParaRPr lang="et-EE" altLang="et-EE"/>
          </a:p>
          <a:p>
            <a:r>
              <a:rPr lang="ru-RU" altLang="et-EE"/>
              <a:t>Индивидуально спонсируемые или субсидируемые статьи или рубрики соответственно отмечаются.</a:t>
            </a:r>
            <a:endParaRPr lang="et-EE" altLang="et-EE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t-EE"/>
              <a:t>Контакты</a:t>
            </a:r>
            <a:endParaRPr lang="en-GB" altLang="et-EE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t-EE" dirty="0">
                <a:hlinkClick r:id="rId2"/>
              </a:rPr>
              <a:t>Tarmu.Tammerk@err.ee</a:t>
            </a:r>
            <a:endParaRPr lang="et-EE" dirty="0"/>
          </a:p>
          <a:p>
            <a:pPr eaLnBrk="1" hangingPunct="1">
              <a:defRPr/>
            </a:pPr>
            <a:r>
              <a:rPr lang="et-EE" dirty="0"/>
              <a:t>Tel +372 611 4117</a:t>
            </a:r>
          </a:p>
          <a:p>
            <a:pPr marL="0" indent="0" eaLnBrk="1" hangingPunct="1">
              <a:buFontTx/>
              <a:buNone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t-EE"/>
              <a:t>Темы</a:t>
            </a:r>
            <a:r>
              <a:rPr lang="et-EE" altLang="et-EE"/>
              <a:t>: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et-EE" sz="2800" dirty="0">
                <a:cs typeface="Times New Roman" charset="0"/>
              </a:rPr>
              <a:t>Нормы общественного финансирования СМИ</a:t>
            </a:r>
            <a:r>
              <a:rPr lang="en-GB" altLang="et-EE" sz="2800" dirty="0">
                <a:cs typeface="Times New Roman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et-EE" sz="2800" dirty="0"/>
              <a:t>Какие сектора нуждаются в общественном финансировании</a:t>
            </a:r>
            <a:endParaRPr lang="et-EE" altLang="et-EE" sz="2800" dirty="0"/>
          </a:p>
          <a:p>
            <a:pPr eaLnBrk="1" hangingPunct="1">
              <a:lnSpc>
                <a:spcPct val="90000"/>
              </a:lnSpc>
            </a:pPr>
            <a:r>
              <a:rPr lang="ru-RU" altLang="et-EE" sz="2800" dirty="0"/>
              <a:t>Как обеспечить гарантии редакторской независимости при общественном финансировании</a:t>
            </a:r>
            <a:endParaRPr lang="et-EE" altLang="et-EE" sz="2800" dirty="0"/>
          </a:p>
          <a:p>
            <a:pPr eaLnBrk="1" hangingPunct="1">
              <a:lnSpc>
                <a:spcPct val="90000"/>
              </a:lnSpc>
            </a:pPr>
            <a:r>
              <a:rPr lang="ru-RU" altLang="et-EE" sz="2800" dirty="0"/>
              <a:t>Особенности общественной службы СМИ</a:t>
            </a:r>
            <a:endParaRPr lang="et-EE" altLang="et-EE" sz="2800" dirty="0"/>
          </a:p>
          <a:p>
            <a:pPr eaLnBrk="1" hangingPunct="1">
              <a:lnSpc>
                <a:spcPct val="90000"/>
              </a:lnSpc>
            </a:pPr>
            <a:endParaRPr lang="et-EE" altLang="et-EE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t-EE"/>
              <a:t>Правила общественного финансирования СМИ</a:t>
            </a:r>
            <a:endParaRPr lang="et-EE" altLang="et-EE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et-EE" sz="2800"/>
              <a:t>Транспарентное распределение общественных средств из государственного бюджета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et-EE" sz="2800">
                <a:cs typeface="Times New Roman" charset="0"/>
              </a:rPr>
              <a:t>Равноправный подход к различным медийным каналам</a:t>
            </a:r>
            <a:endParaRPr lang="et-EE" altLang="et-EE" sz="2800">
              <a:cs typeface="Times New Roman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et-EE" sz="2800">
                <a:cs typeface="Times New Roman" charset="0"/>
              </a:rPr>
              <a:t>Создание буфера между правительством и редакциями СМИ для обеспечения редакторской независимости</a:t>
            </a:r>
            <a:endParaRPr lang="et-EE" altLang="et-EE" sz="280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t-EE"/>
              <a:t>Общественные деньги  на какое средство информации</a:t>
            </a:r>
            <a:r>
              <a:rPr lang="et-EE" altLang="et-EE"/>
              <a:t>?</a:t>
            </a:r>
            <a:endParaRPr lang="en-GB" altLang="et-EE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et-EE" sz="2800" dirty="0"/>
              <a:t>На общественные СМИ ( или по бывшему названию, общественное вещание</a:t>
            </a:r>
            <a:r>
              <a:rPr lang="et-EE" altLang="et-EE" sz="2800" dirty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ru-RU" altLang="et-EE" sz="2800" dirty="0"/>
              <a:t>На определённые сектора СМИ</a:t>
            </a:r>
            <a:endParaRPr lang="et-EE" altLang="et-EE" sz="2800" dirty="0"/>
          </a:p>
          <a:p>
            <a:pPr eaLnBrk="1" hangingPunct="1">
              <a:lnSpc>
                <a:spcPct val="90000"/>
              </a:lnSpc>
            </a:pPr>
            <a:r>
              <a:rPr lang="ru-RU" altLang="et-EE" sz="2800" dirty="0"/>
              <a:t>На </a:t>
            </a:r>
            <a:r>
              <a:rPr lang="et-EE" altLang="et-EE" sz="2800" dirty="0"/>
              <a:t>„</a:t>
            </a:r>
            <a:r>
              <a:rPr lang="ru-RU" altLang="et-EE" sz="2800" dirty="0"/>
              <a:t>СМИ в опасности</a:t>
            </a:r>
            <a:r>
              <a:rPr lang="et-EE" altLang="et-EE" sz="2800" dirty="0"/>
              <a:t>“, </a:t>
            </a:r>
            <a:r>
              <a:rPr lang="ru-RU" altLang="et-EE" sz="2800" dirty="0"/>
              <a:t>к примеру, на поддержку второстепенного издания региона во избежание его банкротства</a:t>
            </a:r>
            <a:endParaRPr lang="et-EE" altLang="et-EE" sz="2800" dirty="0"/>
          </a:p>
          <a:p>
            <a:pPr eaLnBrk="1" hangingPunct="1">
              <a:lnSpc>
                <a:spcPct val="90000"/>
              </a:lnSpc>
            </a:pPr>
            <a:r>
              <a:rPr lang="ru-RU" sz="2800" dirty="0"/>
              <a:t>Дотации</a:t>
            </a:r>
            <a:r>
              <a:rPr lang="et-EE" sz="2800" dirty="0"/>
              <a:t> </a:t>
            </a:r>
            <a:r>
              <a:rPr lang="ru-RU" sz="2800" dirty="0"/>
              <a:t>для</a:t>
            </a:r>
            <a:r>
              <a:rPr lang="et-EE" sz="2800" dirty="0"/>
              <a:t> </a:t>
            </a:r>
            <a:r>
              <a:rPr lang="ru-RU" sz="2800" dirty="0"/>
              <a:t>доставк</a:t>
            </a:r>
            <a:r>
              <a:rPr lang="ru-RU" altLang="et-EE" sz="2800" dirty="0"/>
              <a:t>и</a:t>
            </a:r>
            <a:r>
              <a:rPr lang="ru-RU" sz="2800" dirty="0"/>
              <a:t> на дом периодической печати </a:t>
            </a:r>
            <a:r>
              <a:rPr lang="et-EE" sz="2800" dirty="0"/>
              <a:t>(</a:t>
            </a:r>
            <a:r>
              <a:rPr lang="ru-RU" sz="2800" dirty="0"/>
              <a:t>в сельской местности</a:t>
            </a:r>
            <a:r>
              <a:rPr lang="et-EE" sz="2800" dirty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dirty="0"/>
              <a:t>ниже налог с оборота</a:t>
            </a:r>
            <a:r>
              <a:rPr lang="et-EE" sz="2800" dirty="0"/>
              <a:t> </a:t>
            </a:r>
            <a:r>
              <a:rPr lang="ru-RU" sz="2800"/>
              <a:t>для периодических изданий</a:t>
            </a:r>
            <a:endParaRPr lang="en-GB" altLang="et-EE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t-EE" dirty="0"/>
              <a:t>Общественная поддержка определённых видов изданий </a:t>
            </a:r>
            <a:endParaRPr lang="et-EE" altLang="et-EE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et-EE" dirty="0"/>
              <a:t>Детские СМИ</a:t>
            </a:r>
            <a:endParaRPr lang="et-EE" altLang="et-EE" dirty="0"/>
          </a:p>
          <a:p>
            <a:pPr eaLnBrk="1" hangingPunct="1">
              <a:lnSpc>
                <a:spcPct val="90000"/>
              </a:lnSpc>
            </a:pPr>
            <a:r>
              <a:rPr lang="ru-RU" altLang="et-EE" dirty="0"/>
              <a:t>Образовательные СМИ (газеты для учителей, журналы для образовательного сектора</a:t>
            </a:r>
            <a:r>
              <a:rPr lang="et-EE" altLang="et-EE" dirty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ru-RU" altLang="et-EE" dirty="0"/>
              <a:t>СМИ в области  культуры</a:t>
            </a:r>
            <a:endParaRPr lang="et-EE" altLang="et-EE" dirty="0"/>
          </a:p>
          <a:p>
            <a:pPr eaLnBrk="1" hangingPunct="1">
              <a:lnSpc>
                <a:spcPct val="90000"/>
              </a:lnSpc>
            </a:pPr>
            <a:r>
              <a:rPr lang="ru-RU" altLang="et-EE" dirty="0"/>
              <a:t>СМИ для меньшинств</a:t>
            </a:r>
            <a:r>
              <a:rPr lang="et-EE" altLang="et-EE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et-EE" dirty="0"/>
              <a:t>Причина такой поддержки</a:t>
            </a:r>
            <a:r>
              <a:rPr lang="et-EE" altLang="et-EE" dirty="0"/>
              <a:t>: </a:t>
            </a:r>
            <a:r>
              <a:rPr lang="ru-RU" altLang="et-EE" dirty="0"/>
              <a:t>такие виды изданий могут быть несамостоятельными в условиях рыночной экономики</a:t>
            </a:r>
            <a:endParaRPr lang="et-EE" altLang="et-EE" dirty="0"/>
          </a:p>
          <a:p>
            <a:endParaRPr lang="et-EE" altLang="et-E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642938" y="1928813"/>
            <a:ext cx="7772400" cy="4114800"/>
          </a:xfrm>
        </p:spPr>
        <p:txBody>
          <a:bodyPr/>
          <a:lstStyle/>
          <a:p>
            <a:r>
              <a:rPr lang="ru-RU" altLang="et-EE"/>
              <a:t>Иногда возникает неоходимость оказать поддержку тем организациям СМИ, которые находятся в слабом положении и могут исчезнуть. </a:t>
            </a:r>
          </a:p>
          <a:p>
            <a:r>
              <a:rPr lang="ru-RU" altLang="et-EE"/>
              <a:t>И если это происходит, то разнообразие сокращается также, как и число различных мнений</a:t>
            </a:r>
            <a:r>
              <a:rPr lang="et-EE" altLang="et-EE"/>
              <a:t>.</a:t>
            </a:r>
          </a:p>
        </p:txBody>
      </p:sp>
      <p:sp>
        <p:nvSpPr>
          <p:cNvPr id="13315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t-EE"/>
              <a:t>Общественная поддержка в условиях конкуренции</a:t>
            </a:r>
            <a:endParaRPr lang="et-EE" altLang="et-E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ru-RU" altLang="et-EE" sz="2800"/>
          </a:p>
          <a:p>
            <a:pPr eaLnBrk="1" hangingPunct="1">
              <a:lnSpc>
                <a:spcPct val="90000"/>
              </a:lnSpc>
            </a:pPr>
            <a:endParaRPr lang="ru-RU" altLang="et-EE" sz="2800"/>
          </a:p>
          <a:p>
            <a:pPr eaLnBrk="1" hangingPunct="1">
              <a:lnSpc>
                <a:spcPct val="90000"/>
              </a:lnSpc>
            </a:pPr>
            <a:r>
              <a:rPr lang="ru-RU" altLang="et-EE" sz="2800"/>
              <a:t>Поставить конкретные и соизмеримые цели для получения общественных субсидий</a:t>
            </a:r>
            <a:endParaRPr lang="et-EE" altLang="et-EE" sz="2800"/>
          </a:p>
          <a:p>
            <a:pPr eaLnBrk="1" hangingPunct="1">
              <a:lnSpc>
                <a:spcPct val="90000"/>
              </a:lnSpc>
            </a:pPr>
            <a:r>
              <a:rPr lang="ru-RU" altLang="et-EE" sz="2800"/>
              <a:t>Осуществлять контроль и соблюдение при использовании общественных средств</a:t>
            </a:r>
          </a:p>
          <a:p>
            <a:pPr eaLnBrk="1" hangingPunct="1">
              <a:lnSpc>
                <a:spcPct val="90000"/>
              </a:lnSpc>
            </a:pPr>
            <a:r>
              <a:rPr lang="ru-RU" altLang="et-EE" sz="2800"/>
              <a:t>Организовать тренинги по менеджменту в области СМИ </a:t>
            </a:r>
            <a:endParaRPr lang="en-GB" altLang="et-EE" sz="2800"/>
          </a:p>
        </p:txBody>
      </p:sp>
      <p:sp>
        <p:nvSpPr>
          <p:cNvPr id="14339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t-EE"/>
              <a:t>Пути обеспечения экономической устойчивости СМИ, финансируемых из госбюджета</a:t>
            </a:r>
            <a:endParaRPr lang="et-EE" altLang="et-E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t-EE"/>
              <a:t>Общественные СМИ</a:t>
            </a:r>
            <a:endParaRPr lang="et-EE" altLang="et-EE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75" y="1981200"/>
            <a:ext cx="7743825" cy="52339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altLang="et-EE" sz="2800" dirty="0"/>
              <a:t>Определение ЮНЕСКО</a:t>
            </a:r>
            <a:r>
              <a:rPr lang="et-EE" altLang="et-EE" sz="2800" dirty="0"/>
              <a:t>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ru-RU" altLang="et-EE" sz="2800" dirty="0"/>
              <a:t>Служба общественного вещания осуществляется, финансируется и контролируется обществом для общества. Она является некоммерческой и не принадлежит государству, свободна от политического вмешательства и давления коммерческих сил. Общественное вещание информирует, обучает, а такж развлекает граждан.</a:t>
            </a:r>
            <a:r>
              <a:rPr lang="en-US" altLang="et-EE" sz="2800" dirty="0"/>
              <a:t> </a:t>
            </a:r>
            <a:endParaRPr lang="et-EE" altLang="et-EE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t-EE"/>
              <a:t>Общественные СМИ</a:t>
            </a:r>
            <a:r>
              <a:rPr lang="et-EE" altLang="et-EE"/>
              <a:t>, II</a:t>
            </a:r>
            <a:endParaRPr lang="et-EE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et-EE"/>
              <a:t>Обеспечивая плюрализм, разнообразие программ, редакторскую независимость, соотвествующее финансирование, отчётность и транспарентность, общественное вещание может служить краеугольным камнем демократии.</a:t>
            </a:r>
            <a:endParaRPr lang="et-E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2442</TotalTime>
  <Words>479</Words>
  <Application>Microsoft Office PowerPoint</Application>
  <PresentationFormat>Ekraaniseanss (4:3)</PresentationFormat>
  <Paragraphs>61</Paragraphs>
  <Slides>15</Slides>
  <Notes>1</Notes>
  <HiddenSlides>0</HiddenSlides>
  <MMClips>0</MMClips>
  <ScaleCrop>false</ScaleCrop>
  <HeadingPairs>
    <vt:vector size="6" baseType="variant">
      <vt:variant>
        <vt:lpstr>Kasutatud fondid</vt:lpstr>
      </vt:variant>
      <vt:variant>
        <vt:i4>2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15</vt:i4>
      </vt:variant>
    </vt:vector>
  </HeadingPairs>
  <TitlesOfParts>
    <vt:vector size="18" baseType="lpstr">
      <vt:lpstr>Times</vt:lpstr>
      <vt:lpstr>Times New Roman</vt:lpstr>
      <vt:lpstr>Blank Presentation</vt:lpstr>
      <vt:lpstr>Общественное финансирование СМИ. Oпыт Европы. </vt:lpstr>
      <vt:lpstr>Темы: </vt:lpstr>
      <vt:lpstr>Правила общественного финансирования СМИ</vt:lpstr>
      <vt:lpstr>Общественные деньги  на какое средство информации?</vt:lpstr>
      <vt:lpstr>Общественная поддержка определённых видов изданий </vt:lpstr>
      <vt:lpstr>Общественная поддержка в условиях конкуренции</vt:lpstr>
      <vt:lpstr>Пути обеспечения экономической устойчивости СМИ, финансируемых из госбюджета</vt:lpstr>
      <vt:lpstr>Общественные СМИ</vt:lpstr>
      <vt:lpstr>Общественные СМИ, II</vt:lpstr>
      <vt:lpstr>Как обеспечить независимость общественной службы СМИ</vt:lpstr>
      <vt:lpstr>Механизм независимости в общественной службе СМИ</vt:lpstr>
      <vt:lpstr>Омбудсмен: </vt:lpstr>
      <vt:lpstr>Омбудсмен, II </vt:lpstr>
      <vt:lpstr>Как обеспечить независимость журналистов</vt:lpstr>
      <vt:lpstr>Контакты</vt:lpstr>
    </vt:vector>
  </TitlesOfParts>
  <Company>division mccann erickson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Kaarel</dc:creator>
  <cp:lastModifiedBy>Tarmu Tammerk</cp:lastModifiedBy>
  <cp:revision>224</cp:revision>
  <dcterms:created xsi:type="dcterms:W3CDTF">2007-08-30T10:19:28Z</dcterms:created>
  <dcterms:modified xsi:type="dcterms:W3CDTF">2017-02-27T21:25:51Z</dcterms:modified>
</cp:coreProperties>
</file>